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4"/>
  </p:sldMasterIdLst>
  <p:notesMasterIdLst>
    <p:notesMasterId r:id="rId31"/>
  </p:notesMasterIdLst>
  <p:handoutMasterIdLst>
    <p:handoutMasterId r:id="rId32"/>
  </p:handoutMasterIdLst>
  <p:sldIdLst>
    <p:sldId id="256" r:id="rId5"/>
    <p:sldId id="278" r:id="rId6"/>
    <p:sldId id="281" r:id="rId7"/>
    <p:sldId id="284" r:id="rId8"/>
    <p:sldId id="341" r:id="rId9"/>
    <p:sldId id="283" r:id="rId10"/>
    <p:sldId id="282" r:id="rId11"/>
    <p:sldId id="285" r:id="rId12"/>
    <p:sldId id="286" r:id="rId13"/>
    <p:sldId id="290" r:id="rId14"/>
    <p:sldId id="279" r:id="rId15"/>
    <p:sldId id="276" r:id="rId16"/>
    <p:sldId id="300" r:id="rId17"/>
    <p:sldId id="295" r:id="rId18"/>
    <p:sldId id="301" r:id="rId19"/>
    <p:sldId id="302" r:id="rId20"/>
    <p:sldId id="296" r:id="rId21"/>
    <p:sldId id="287" r:id="rId22"/>
    <p:sldId id="320" r:id="rId23"/>
    <p:sldId id="321" r:id="rId24"/>
    <p:sldId id="337" r:id="rId25"/>
    <p:sldId id="338" r:id="rId26"/>
    <p:sldId id="322" r:id="rId27"/>
    <p:sldId id="309" r:id="rId28"/>
    <p:sldId id="339" r:id="rId29"/>
    <p:sldId id="340" r:id="rId30"/>
  </p:sldIdLst>
  <p:sldSz cx="9144000" cy="6858000" type="screen4x3"/>
  <p:notesSz cx="6810375" cy="9942513"/>
  <p:defaultTextStyle>
    <a:defPPr>
      <a:defRPr lang="it-IT"/>
    </a:defPPr>
    <a:lvl1pPr algn="l" rtl="0" eaLnBrk="0" fontAlgn="base" hangingPunct="0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CC"/>
    <a:srgbClr val="6600CC"/>
    <a:srgbClr val="008000"/>
    <a:srgbClr val="92D050"/>
    <a:srgbClr val="3399FF"/>
    <a:srgbClr val="FF99CC"/>
    <a:srgbClr val="33CC33"/>
    <a:srgbClr val="FFFF00"/>
    <a:srgbClr val="66FF33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0C7EAB-E53B-42AE-975C-A649DF71E216}" v="323" dt="2023-11-13T11:32:12.526"/>
    <p1510:client id="{CF05DE90-697C-144C-A2B8-93BC1E67AC64}" v="33" dt="2023-11-13T09:44:12.7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Stile chiaro 1 - Color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FECB4D8-DB02-4DC6-A0A2-4F2EBAE1DC90}" styleName="Stile medio 1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Stile medio 4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083E6E3-FA7D-4D7B-A595-EF9225AFEA82}" styleName="Stile chiaro 1 - Color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7853C-536D-4A76-A0AE-DD22124D55A5}" styleName="Stile con tema 1 - Color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E8034E78-7F5D-4C2E-B375-FC64B27BC917}" styleName="Stile 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16DA210-FB5B-4158-B5E0-FEB733F419BA}" styleName="Stile chi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e Laita" userId="9760065b-edd8-46e0-ae31-362e692cba3d" providerId="ADAL" clId="{CF05DE90-697C-144C-A2B8-93BC1E67AC64}"/>
    <pc:docChg chg="modSld">
      <pc:chgData name="Gabriele Laita" userId="9760065b-edd8-46e0-ae31-362e692cba3d" providerId="ADAL" clId="{CF05DE90-697C-144C-A2B8-93BC1E67AC64}" dt="2023-11-13T09:44:12.749" v="32" actId="20577"/>
      <pc:docMkLst>
        <pc:docMk/>
      </pc:docMkLst>
      <pc:sldChg chg="modSp mod">
        <pc:chgData name="Gabriele Laita" userId="9760065b-edd8-46e0-ae31-362e692cba3d" providerId="ADAL" clId="{CF05DE90-697C-144C-A2B8-93BC1E67AC64}" dt="2023-11-13T09:44:12.749" v="32" actId="20577"/>
        <pc:sldMkLst>
          <pc:docMk/>
          <pc:sldMk cId="2425889923" sldId="339"/>
        </pc:sldMkLst>
        <pc:spChg chg="mod">
          <ac:chgData name="Gabriele Laita" userId="9760065b-edd8-46e0-ae31-362e692cba3d" providerId="ADAL" clId="{CF05DE90-697C-144C-A2B8-93BC1E67AC64}" dt="2023-11-13T09:44:12.749" v="32" actId="20577"/>
          <ac:spMkLst>
            <pc:docMk/>
            <pc:sldMk cId="2425889923" sldId="339"/>
            <ac:spMk id="4" creationId="{E9DAF3FA-1020-4E17-937E-1D09FC506ECE}"/>
          </ac:spMkLst>
        </pc:spChg>
      </pc:sldChg>
    </pc:docChg>
  </pc:docChgLst>
  <pc:docChgLst>
    <pc:chgData name="Gabriele Laita" userId="9760065b-edd8-46e0-ae31-362e692cba3d" providerId="ADAL" clId="{5E0C7EAB-E53B-42AE-975C-A649DF71E216}"/>
    <pc:docChg chg="undo custSel addSld modSld">
      <pc:chgData name="Gabriele Laita" userId="9760065b-edd8-46e0-ae31-362e692cba3d" providerId="ADAL" clId="{5E0C7EAB-E53B-42AE-975C-A649DF71E216}" dt="2023-11-13T11:32:12.526" v="319" actId="1076"/>
      <pc:docMkLst>
        <pc:docMk/>
      </pc:docMkLst>
      <pc:sldChg chg="modSp mod">
        <pc:chgData name="Gabriele Laita" userId="9760065b-edd8-46e0-ae31-362e692cba3d" providerId="ADAL" clId="{5E0C7EAB-E53B-42AE-975C-A649DF71E216}" dt="2023-11-13T11:32:12.147" v="318" actId="1076"/>
        <pc:sldMkLst>
          <pc:docMk/>
          <pc:sldMk cId="657454360" sldId="295"/>
        </pc:sldMkLst>
        <pc:spChg chg="mod">
          <ac:chgData name="Gabriele Laita" userId="9760065b-edd8-46e0-ae31-362e692cba3d" providerId="ADAL" clId="{5E0C7EAB-E53B-42AE-975C-A649DF71E216}" dt="2023-11-13T11:32:11.790" v="317" actId="1076"/>
          <ac:spMkLst>
            <pc:docMk/>
            <pc:sldMk cId="657454360" sldId="295"/>
            <ac:spMk id="16" creationId="{00000000-0000-0000-0000-000000000000}"/>
          </ac:spMkLst>
        </pc:spChg>
        <pc:picChg chg="mod">
          <ac:chgData name="Gabriele Laita" userId="9760065b-edd8-46e0-ae31-362e692cba3d" providerId="ADAL" clId="{5E0C7EAB-E53B-42AE-975C-A649DF71E216}" dt="2023-11-13T11:32:12.147" v="318" actId="1076"/>
          <ac:picMkLst>
            <pc:docMk/>
            <pc:sldMk cId="657454360" sldId="295"/>
            <ac:picMk id="11" creationId="{00000000-0000-0000-0000-000000000000}"/>
          </ac:picMkLst>
        </pc:picChg>
      </pc:sldChg>
      <pc:sldChg chg="addSp delSp modSp new mod modAnim">
        <pc:chgData name="Gabriele Laita" userId="9760065b-edd8-46e0-ae31-362e692cba3d" providerId="ADAL" clId="{5E0C7EAB-E53B-42AE-975C-A649DF71E216}" dt="2023-11-13T11:32:12.526" v="319" actId="1076"/>
        <pc:sldMkLst>
          <pc:docMk/>
          <pc:sldMk cId="2392750846" sldId="341"/>
        </pc:sldMkLst>
        <pc:spChg chg="mod">
          <ac:chgData name="Gabriele Laita" userId="9760065b-edd8-46e0-ae31-362e692cba3d" providerId="ADAL" clId="{5E0C7EAB-E53B-42AE-975C-A649DF71E216}" dt="2023-11-13T10:53:41.892" v="7"/>
          <ac:spMkLst>
            <pc:docMk/>
            <pc:sldMk cId="2392750846" sldId="341"/>
            <ac:spMk id="2" creationId="{84AACAEF-399E-B5E0-6E72-1A9A9D3A8EA3}"/>
          </ac:spMkLst>
        </pc:spChg>
        <pc:spChg chg="add mod">
          <ac:chgData name="Gabriele Laita" userId="9760065b-edd8-46e0-ae31-362e692cba3d" providerId="ADAL" clId="{5E0C7EAB-E53B-42AE-975C-A649DF71E216}" dt="2023-11-13T11:32:12.526" v="319" actId="1076"/>
          <ac:spMkLst>
            <pc:docMk/>
            <pc:sldMk cId="2392750846" sldId="341"/>
            <ac:spMk id="7" creationId="{8347EBCD-07FF-C360-5D74-901AAD45DADF}"/>
          </ac:spMkLst>
        </pc:spChg>
        <pc:picChg chg="add del mod">
          <ac:chgData name="Gabriele Laita" userId="9760065b-edd8-46e0-ae31-362e692cba3d" providerId="ADAL" clId="{5E0C7EAB-E53B-42AE-975C-A649DF71E216}" dt="2023-11-13T10:53:35.677" v="6" actId="21"/>
          <ac:picMkLst>
            <pc:docMk/>
            <pc:sldMk cId="2392750846" sldId="341"/>
            <ac:picMk id="4" creationId="{9D1460AE-8681-4C12-430E-B3722F218AAF}"/>
          </ac:picMkLst>
        </pc:picChg>
        <pc:picChg chg="add mod">
          <ac:chgData name="Gabriele Laita" userId="9760065b-edd8-46e0-ae31-362e692cba3d" providerId="ADAL" clId="{5E0C7EAB-E53B-42AE-975C-A649DF71E216}" dt="2023-11-13T10:55:53.474" v="313" actId="14100"/>
          <ac:picMkLst>
            <pc:docMk/>
            <pc:sldMk cId="2392750846" sldId="341"/>
            <ac:picMk id="6" creationId="{F2F7FED1-CE98-F191-30A7-061D94B301E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1163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9213" y="0"/>
            <a:ext cx="2951162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22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4038"/>
            <a:ext cx="2951163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22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9213" y="9444038"/>
            <a:ext cx="2951162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fld id="{4399BDAC-A2EE-4CAA-825A-F8C5854D3239}" type="slidenum">
              <a:rPr lang="it-IT"/>
              <a:pPr>
                <a:defRPr/>
              </a:pPr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19414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png>
</file>

<file path=ppt/media/image24.png>
</file>

<file path=ppt/media/image25.png>
</file>

<file path=ppt/media/image26.tiff>
</file>

<file path=ppt/media/image27.png>
</file>

<file path=ppt/media/image28.png>
</file>

<file path=ppt/media/image29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1163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9213" y="0"/>
            <a:ext cx="2951162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48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2338" y="746125"/>
            <a:ext cx="4967287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8050" y="4721225"/>
            <a:ext cx="4994275" cy="4475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4038"/>
            <a:ext cx="2951163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9213" y="9444038"/>
            <a:ext cx="2951162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fld id="{8BB2E2EF-B505-416E-83A6-129FC088B5D1}" type="slidenum">
              <a:rPr lang="it-IT"/>
              <a:pPr>
                <a:defRPr/>
              </a:pPr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2122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it.wikipedia.org/wiki/Potenza_(elettrotecnica)" TargetMode="External"/><Relationship Id="rId3" Type="http://schemas.openxmlformats.org/officeDocument/2006/relationships/hyperlink" Target="https://it.wikipedia.org/wiki/Fotone" TargetMode="External"/><Relationship Id="rId7" Type="http://schemas.openxmlformats.org/officeDocument/2006/relationships/hyperlink" Target="https://it.wikipedia.org/wiki/Resistore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it.wikipedia.org/wiki/Circuiti_in_serie_e_in_parallelo" TargetMode="External"/><Relationship Id="rId5" Type="http://schemas.openxmlformats.org/officeDocument/2006/relationships/hyperlink" Target="https://it.wikipedia.org/wiki/Corrente_elettrica" TargetMode="External"/><Relationship Id="rId4" Type="http://schemas.openxmlformats.org/officeDocument/2006/relationships/hyperlink" Target="https://it.wikipedia.org/wiki/Emissione_spontanea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F367593B-249C-43C6-8C66-7EF51584C48F}" type="slidenum">
              <a:rPr lang="it-IT" altLang="it-IT" sz="1200" smtClean="0">
                <a:latin typeface="Times" pitchFamily="18" charset="0"/>
              </a:rPr>
              <a:pPr/>
              <a:t>1</a:t>
            </a:fld>
            <a:endParaRPr lang="it-IT" altLang="it-IT" sz="1200">
              <a:latin typeface="Times" pitchFamily="18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92150" y="804863"/>
            <a:ext cx="5365750" cy="4025900"/>
          </a:xfrm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0113" y="5095875"/>
            <a:ext cx="4949825" cy="48339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it-IT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2064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OE Output Enable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If both clocks are connected together, the shift register always is one clock pulse ahead of the storage register.</a:t>
            </a:r>
          </a:p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37929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OE Output Enable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If both clocks are connected together, the shift register always is one clock pulse ahead of the storage register.</a:t>
            </a:r>
          </a:p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6582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9485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Produrre 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  <a:hlinkClick r:id="rId3" tooltip="Fotone"/>
              </a:rPr>
              <a:t>fotoni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 attraverso un fenomeno di 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  <a:hlinkClick r:id="rId4" tooltip="Emissione spontanea"/>
              </a:rPr>
              <a:t>emissione spontanea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 quando attraversati da una 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  <a:hlinkClick r:id="rId5" tooltip="Corrente elettrica"/>
              </a:rPr>
              <a:t>corrente elettrica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.</a:t>
            </a:r>
          </a:p>
          <a:p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Ponendo in 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  <a:hlinkClick r:id="rId6" tooltip="Circuiti in serie e in parallelo"/>
              </a:rPr>
              <a:t>serie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 al LED un 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  <a:hlinkClick r:id="rId7" tooltip="Resistore"/>
              </a:rPr>
              <a:t>resistore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 di valore appropriato, col compito di limitare la corrente che vi scorre.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n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questo caso la 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  <a:hlinkClick r:id="rId8" tooltip="Potenza (elettrotecnica)"/>
              </a:rPr>
              <a:t>potenza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 in eccesso viene dissipata in calore nel resistore di limitazione collegato in serie al led.</a:t>
            </a:r>
          </a:p>
          <a:p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must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limit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the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current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to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prevent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damaging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the LED</a:t>
            </a:r>
          </a:p>
          <a:p>
            <a:endParaRPr lang="it-IT" sz="1200" b="0" i="0" u="none" strike="noStrike" kern="1200">
              <a:solidFill>
                <a:schemeClr val="tx1"/>
              </a:solidFill>
              <a:effectLst/>
              <a:latin typeface="Times" pitchFamily="18" charset="0"/>
              <a:ea typeface="+mn-ea"/>
              <a:cs typeface="+mn-cs"/>
            </a:endParaRPr>
          </a:p>
          <a:p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Think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of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these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as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voltage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controlled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switches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.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When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a transistor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is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turned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on, the common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cathodes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of the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selected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column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are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connected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to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ground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and the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chosen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LEDs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light up.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We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need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a transistor,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naturally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,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because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more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than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one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LED in a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column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could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be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lit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. In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other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words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,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we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might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need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to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sink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as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much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as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70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mA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(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assuming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10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mA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per LED), and the 2N2222 can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easily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handle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that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. Note,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however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,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we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must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make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certain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that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only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one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column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is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selected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at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a time. More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about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</a:t>
            </a:r>
            <a:r>
              <a:rPr lang="it-IT" sz="1200" b="0" i="0" u="none" strike="noStrike" kern="1200" err="1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that</a:t>
            </a:r>
            <a:r>
              <a:rPr lang="it-IT" sz="1200" b="0" i="0" u="none" strike="noStrike" kern="1200">
                <a:solidFill>
                  <a:schemeClr val="tx1"/>
                </a:solidFill>
                <a:effectLst/>
                <a:latin typeface="Times" pitchFamily="18" charset="0"/>
                <a:ea typeface="+mn-ea"/>
                <a:cs typeface="+mn-cs"/>
              </a:rPr>
              <a:t> in a moment.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31987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0482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04712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2493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7571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3432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2381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90265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>
                <a:solidFill>
                  <a:srgbClr val="000000"/>
                </a:solidFill>
              </a:rPr>
              <a:t>The SPI interface can be configured to operate in TI mode for communications in master mode and slave mode. </a:t>
            </a:r>
          </a:p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3198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4565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4622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QUESTA PRIMA SEZIONE CI CONCENTRAREMO</a:t>
            </a:r>
            <a:r>
              <a:rPr lang="en-US" baseline="0"/>
              <a:t> SULLA MATRICE DI LED, IN PARTICOLARE SU ALCUNI ASPETTI TECNICI E SU DEGLI ESEMPI PRATICI </a:t>
            </a:r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B2E2EF-B505-416E-83A6-129FC088B5D1}" type="slidenum">
              <a:rPr lang="it-IT" smtClean="0"/>
              <a:pPr>
                <a:defRPr/>
              </a:pPr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041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6" descr="G:\power_point\intranet\point02\img\bg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0350" cy="600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15"/>
          <p:cNvSpPr>
            <a:spLocks noChangeArrowheads="1"/>
          </p:cNvSpPr>
          <p:nvPr/>
        </p:nvSpPr>
        <p:spPr bwMode="auto">
          <a:xfrm>
            <a:off x="0" y="0"/>
            <a:ext cx="9169400" cy="687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endParaRPr lang="en-US" altLang="it-IT"/>
          </a:p>
        </p:txBody>
      </p:sp>
      <p:sp>
        <p:nvSpPr>
          <p:cNvPr id="4" name="Rectangle 70"/>
          <p:cNvSpPr>
            <a:spLocks noChangeArrowheads="1"/>
          </p:cNvSpPr>
          <p:nvPr userDrawn="1"/>
        </p:nvSpPr>
        <p:spPr bwMode="auto">
          <a:xfrm>
            <a:off x="571500" y="4929188"/>
            <a:ext cx="812800" cy="1066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endParaRPr lang="en-US" altLang="it-IT"/>
          </a:p>
        </p:txBody>
      </p:sp>
      <p:grpSp>
        <p:nvGrpSpPr>
          <p:cNvPr id="5" name="Gruppo 14"/>
          <p:cNvGrpSpPr>
            <a:grpSpLocks/>
          </p:cNvGrpSpPr>
          <p:nvPr userDrawn="1"/>
        </p:nvGrpSpPr>
        <p:grpSpPr bwMode="auto">
          <a:xfrm>
            <a:off x="3143250" y="214313"/>
            <a:ext cx="2857500" cy="1414462"/>
            <a:chOff x="4857752" y="5143512"/>
            <a:chExt cx="3000361" cy="1468756"/>
          </a:xfrm>
        </p:grpSpPr>
        <p:sp>
          <p:nvSpPr>
            <p:cNvPr id="6" name="Rectangle 70"/>
            <p:cNvSpPr>
              <a:spLocks noChangeArrowheads="1"/>
            </p:cNvSpPr>
            <p:nvPr userDrawn="1"/>
          </p:nvSpPr>
          <p:spPr bwMode="auto">
            <a:xfrm>
              <a:off x="4857752" y="5143512"/>
              <a:ext cx="2992027" cy="14687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/>
            <a:lstStyle>
              <a:lvl1pPr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defRPr/>
              </a:pPr>
              <a:endParaRPr lang="en-US" altLang="it-IT"/>
            </a:p>
          </p:txBody>
        </p:sp>
        <p:pic>
          <p:nvPicPr>
            <p:cNvPr id="7" name="Picture 1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7752" y="5143512"/>
              <a:ext cx="1428760" cy="1428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CasellaDiTesto 19"/>
            <p:cNvSpPr txBox="1">
              <a:spLocks noChangeArrowheads="1"/>
            </p:cNvSpPr>
            <p:nvPr userDrawn="1"/>
          </p:nvSpPr>
          <p:spPr bwMode="auto">
            <a:xfrm>
              <a:off x="6207914" y="5217691"/>
              <a:ext cx="1650199" cy="13863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defRPr/>
              </a:pPr>
              <a:r>
                <a:rPr lang="it-IT" sz="1600" b="1">
                  <a:solidFill>
                    <a:srgbClr val="0066CC"/>
                  </a:solidFill>
                </a:rPr>
                <a:t>POLITECNICO </a:t>
              </a:r>
            </a:p>
            <a:p>
              <a:pPr>
                <a:defRPr/>
              </a:pPr>
              <a:r>
                <a:rPr lang="it-IT" sz="1600" b="1">
                  <a:solidFill>
                    <a:srgbClr val="0066CC"/>
                  </a:solidFill>
                </a:rPr>
                <a:t>DI MILANO</a:t>
              </a:r>
            </a:p>
            <a:p>
              <a:pPr>
                <a:defRPr/>
              </a:pPr>
              <a:endParaRPr lang="it-IT" sz="1200" b="1">
                <a:solidFill>
                  <a:srgbClr val="0066CC"/>
                </a:solidFill>
              </a:endParaRPr>
            </a:p>
            <a:p>
              <a:pPr>
                <a:defRPr/>
              </a:pPr>
              <a:endParaRPr lang="it-IT" sz="1200" b="1">
                <a:solidFill>
                  <a:srgbClr val="0066CC"/>
                </a:solidFill>
              </a:endParaRPr>
            </a:p>
            <a:p>
              <a:pPr>
                <a:defRPr/>
              </a:pPr>
              <a:r>
                <a:rPr lang="it-IT" sz="1400">
                  <a:solidFill>
                    <a:srgbClr val="0066CC"/>
                  </a:solidFill>
                </a:rPr>
                <a:t>www.polimi.it</a:t>
              </a:r>
            </a:p>
          </p:txBody>
        </p:sp>
      </p:grpSp>
      <p:sp>
        <p:nvSpPr>
          <p:cNvPr id="9" name="Rectangle 70"/>
          <p:cNvSpPr>
            <a:spLocks noChangeArrowheads="1"/>
          </p:cNvSpPr>
          <p:nvPr userDrawn="1"/>
        </p:nvSpPr>
        <p:spPr bwMode="auto">
          <a:xfrm>
            <a:off x="0" y="1785938"/>
            <a:ext cx="3000375" cy="714375"/>
          </a:xfrm>
          <a:prstGeom prst="rect">
            <a:avLst/>
          </a:prstGeom>
          <a:solidFill>
            <a:srgbClr val="003F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endParaRPr lang="en-US" altLang="it-IT"/>
          </a:p>
        </p:txBody>
      </p:sp>
      <p:sp>
        <p:nvSpPr>
          <p:cNvPr id="10" name="Rectangle 70"/>
          <p:cNvSpPr>
            <a:spLocks noChangeArrowheads="1"/>
          </p:cNvSpPr>
          <p:nvPr userDrawn="1"/>
        </p:nvSpPr>
        <p:spPr bwMode="auto">
          <a:xfrm>
            <a:off x="5135563" y="3429000"/>
            <a:ext cx="2544762" cy="754063"/>
          </a:xfrm>
          <a:prstGeom prst="rect">
            <a:avLst/>
          </a:prstGeom>
          <a:solidFill>
            <a:srgbClr val="004C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187303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6CC"/>
                </a:solidFill>
              </a:defRPr>
            </a:lvl1pPr>
          </a:lstStyle>
          <a:p>
            <a:r>
              <a:rPr lang="it-IT"/>
              <a:t>Fare clic per modificare lo stile del titolo</a:t>
            </a:r>
          </a:p>
        </p:txBody>
      </p:sp>
    </p:spTree>
    <p:extLst>
      <p:ext uri="{BB962C8B-B14F-4D97-AF65-F5344CB8AC3E}">
        <p14:creationId xmlns:p14="http://schemas.microsoft.com/office/powerpoint/2010/main" val="2087600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8" descr="G:\power_point\intranet\point02\img\up.gif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00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19"/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1216025" y="0"/>
            <a:ext cx="792797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Titolo diapositiva</a:t>
            </a:r>
          </a:p>
        </p:txBody>
      </p:sp>
      <p:sp>
        <p:nvSpPr>
          <p:cNvPr id="1028" name="Rectangle 66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0063" y="857250"/>
            <a:ext cx="8358187" cy="550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Fare clic per modificare il testo</a:t>
            </a:r>
          </a:p>
          <a:p>
            <a:pPr lvl="1"/>
            <a:r>
              <a:rPr lang="it-IT" altLang="it-IT"/>
              <a:t>Testo</a:t>
            </a:r>
          </a:p>
          <a:p>
            <a:pPr lvl="2"/>
            <a:r>
              <a:rPr lang="it-IT" altLang="it-IT"/>
              <a:t>Testo</a:t>
            </a:r>
          </a:p>
          <a:p>
            <a:pPr lvl="3"/>
            <a:r>
              <a:rPr lang="it-IT" altLang="it-IT"/>
              <a:t>testo</a:t>
            </a:r>
          </a:p>
        </p:txBody>
      </p:sp>
      <p:pic>
        <p:nvPicPr>
          <p:cNvPr id="1029" name="Picture 74" descr="G:\power_point\ppoint_vale\proposta_1\powerpoint1_sec.gif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/>
          <a:stretch>
            <a:fillRect/>
          </a:stretch>
        </p:blipFill>
        <p:spPr bwMode="auto">
          <a:xfrm>
            <a:off x="0" y="6553200"/>
            <a:ext cx="91440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30" name="Gruppo 9"/>
          <p:cNvGrpSpPr>
            <a:grpSpLocks/>
          </p:cNvGrpSpPr>
          <p:nvPr userDrawn="1"/>
        </p:nvGrpSpPr>
        <p:grpSpPr bwMode="auto">
          <a:xfrm>
            <a:off x="0" y="0"/>
            <a:ext cx="1000125" cy="928688"/>
            <a:chOff x="0" y="0"/>
            <a:chExt cx="857224" cy="835786"/>
          </a:xfrm>
        </p:grpSpPr>
        <p:sp>
          <p:nvSpPr>
            <p:cNvPr id="1034" name="Rettangolo 8"/>
            <p:cNvSpPr>
              <a:spLocks noChangeArrowheads="1"/>
            </p:cNvSpPr>
            <p:nvPr userDrawn="1"/>
          </p:nvSpPr>
          <p:spPr bwMode="auto">
            <a:xfrm>
              <a:off x="0" y="0"/>
              <a:ext cx="857224" cy="8257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defRPr/>
              </a:pPr>
              <a:endParaRPr lang="en-US" altLang="it-IT"/>
            </a:p>
          </p:txBody>
        </p:sp>
        <p:pic>
          <p:nvPicPr>
            <p:cNvPr id="1035" name="Picture 1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1"/>
              <a:ext cx="852342" cy="8357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31" name="Text Box 71"/>
          <p:cNvSpPr txBox="1">
            <a:spLocks noChangeArrowheads="1"/>
          </p:cNvSpPr>
          <p:nvPr userDrawn="1"/>
        </p:nvSpPr>
        <p:spPr bwMode="auto">
          <a:xfrm>
            <a:off x="4286250" y="6569075"/>
            <a:ext cx="192881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it-IT" sz="1200">
                <a:solidFill>
                  <a:srgbClr val="0066CC"/>
                </a:solidFill>
              </a:rPr>
              <a:t>federica.villa@polimi.it </a:t>
            </a:r>
          </a:p>
        </p:txBody>
      </p:sp>
      <p:sp>
        <p:nvSpPr>
          <p:cNvPr id="1032" name="Text Box 71"/>
          <p:cNvSpPr txBox="1">
            <a:spLocks noChangeArrowheads="1"/>
          </p:cNvSpPr>
          <p:nvPr userDrawn="1"/>
        </p:nvSpPr>
        <p:spPr bwMode="auto">
          <a:xfrm>
            <a:off x="7715250" y="6581775"/>
            <a:ext cx="71437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fld id="{0CE84C76-1CF2-43B5-AB1E-13BF9A8B4B3C}" type="slidenum">
              <a:rPr lang="it-IT" sz="1200" smtClean="0">
                <a:solidFill>
                  <a:srgbClr val="0066CC"/>
                </a:solidFill>
              </a:rPr>
              <a:pPr>
                <a:spcBef>
                  <a:spcPct val="50000"/>
                </a:spcBef>
                <a:defRPr/>
              </a:pPr>
              <a:t>‹#›</a:t>
            </a:fld>
            <a:r>
              <a:rPr lang="it-IT" sz="1200">
                <a:solidFill>
                  <a:srgbClr val="0066CC"/>
                </a:solidFill>
              </a:rPr>
              <a:t> / 25 </a:t>
            </a:r>
          </a:p>
        </p:txBody>
      </p:sp>
      <p:sp>
        <p:nvSpPr>
          <p:cNvPr id="1033" name="Text Box 71"/>
          <p:cNvSpPr txBox="1">
            <a:spLocks noChangeArrowheads="1"/>
          </p:cNvSpPr>
          <p:nvPr userDrawn="1"/>
        </p:nvSpPr>
        <p:spPr bwMode="auto">
          <a:xfrm>
            <a:off x="214313" y="6581775"/>
            <a:ext cx="37861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200" b="1">
                <a:solidFill>
                  <a:srgbClr val="0066CC"/>
                </a:solidFill>
              </a:rPr>
              <a:t>STM32</a:t>
            </a:r>
            <a:r>
              <a:rPr lang="en-US" sz="1200">
                <a:solidFill>
                  <a:srgbClr val="0066CC"/>
                </a:solidFill>
              </a:rPr>
              <a:t>: SPI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0" r:id="rId1"/>
    <p:sldLayoutId id="2147483999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66CC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66CC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66CC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66CC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66CC"/>
          </a:solidFill>
          <a:latin typeface="Arial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200" b="1">
          <a:solidFill>
            <a:srgbClr val="003F6E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4C80"/>
        </a:buClr>
        <a:buSzPct val="8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4D82"/>
        </a:buClr>
        <a:buChar char="•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4C80"/>
        </a:buClr>
        <a:buChar char="–"/>
        <a:defRPr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Minion Web" pitchFamily="18" charset="0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tiff"/><Relationship Id="rId3" Type="http://schemas.openxmlformats.org/officeDocument/2006/relationships/image" Target="../media/image22.tiff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%C2%B2C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15"/>
          <p:cNvSpPr txBox="1">
            <a:spLocks noChangeArrowheads="1"/>
          </p:cNvSpPr>
          <p:nvPr/>
        </p:nvSpPr>
        <p:spPr bwMode="auto">
          <a:xfrm>
            <a:off x="1714500" y="5000625"/>
            <a:ext cx="7310438" cy="150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buClr>
                <a:srgbClr val="004C80"/>
              </a:buClr>
              <a:buSzPct val="8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Clr>
                <a:srgbClr val="004D82"/>
              </a:buClr>
              <a:buChar char="•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buClr>
                <a:srgbClr val="004C80"/>
              </a:buClr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Char char="»"/>
              <a:defRPr>
                <a:solidFill>
                  <a:schemeClr val="tx1"/>
                </a:solidFill>
                <a:latin typeface="Minion Web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Minion Web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Minion Web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Minion Web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Minion Web" pitchFamily="18" charset="0"/>
              </a:defRPr>
            </a:lvl9pPr>
          </a:lstStyle>
          <a:p>
            <a:pPr>
              <a:spcBef>
                <a:spcPts val="600"/>
              </a:spcBef>
            </a:pPr>
            <a:r>
              <a:rPr lang="it-IT" altLang="it-IT" sz="4400" b="1">
                <a:solidFill>
                  <a:srgbClr val="0066CC"/>
                </a:solidFill>
              </a:rPr>
              <a:t>STM32 – SPI</a:t>
            </a:r>
          </a:p>
          <a:p>
            <a:pPr>
              <a:spcBef>
                <a:spcPts val="600"/>
              </a:spcBef>
            </a:pPr>
            <a:r>
              <a:rPr lang="en-US" altLang="it-IT" sz="2600" b="1">
                <a:solidFill>
                  <a:srgbClr val="0066CC"/>
                </a:solidFill>
              </a:rPr>
              <a:t>	</a:t>
            </a:r>
            <a:endParaRPr lang="en-US" altLang="it-IT" sz="1000">
              <a:solidFill>
                <a:srgbClr val="0066CC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altLang="it-IT" sz="1800">
                <a:solidFill>
                  <a:srgbClr val="0066CC"/>
                </a:solidFill>
              </a:rPr>
              <a:t>Dr. Enrico Conca</a:t>
            </a:r>
            <a:endParaRPr lang="it-IT" altLang="it-IT" sz="1800">
              <a:solidFill>
                <a:srgbClr val="33CC3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886" y="262565"/>
            <a:ext cx="1840618" cy="1380464"/>
          </a:xfrm>
          <a:prstGeom prst="rect">
            <a:avLst/>
          </a:prstGeom>
        </p:spPr>
      </p:pic>
      <p:grpSp>
        <p:nvGrpSpPr>
          <p:cNvPr id="7" name="Gruppo 6"/>
          <p:cNvGrpSpPr/>
          <p:nvPr/>
        </p:nvGrpSpPr>
        <p:grpSpPr>
          <a:xfrm>
            <a:off x="1444066" y="1649823"/>
            <a:ext cx="6008254" cy="3291345"/>
            <a:chOff x="2969677" y="1575531"/>
            <a:chExt cx="5057554" cy="2809722"/>
          </a:xfrm>
        </p:grpSpPr>
        <p:pic>
          <p:nvPicPr>
            <p:cNvPr id="4" name="Immagine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4599" y="1718893"/>
              <a:ext cx="5032632" cy="2666360"/>
            </a:xfrm>
            <a:prstGeom prst="rect">
              <a:avLst/>
            </a:prstGeom>
          </p:spPr>
        </p:pic>
        <p:sp>
          <p:nvSpPr>
            <p:cNvPr id="12" name="Rettangolo 11"/>
            <p:cNvSpPr/>
            <p:nvPr/>
          </p:nvSpPr>
          <p:spPr bwMode="auto">
            <a:xfrm flipH="1">
              <a:off x="6147449" y="2782317"/>
              <a:ext cx="1879782" cy="288000"/>
            </a:xfrm>
            <a:prstGeom prst="rect">
              <a:avLst/>
            </a:prstGeom>
            <a:solidFill>
              <a:srgbClr val="00B0F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3" name="Rettangolo 12"/>
            <p:cNvSpPr/>
            <p:nvPr/>
          </p:nvSpPr>
          <p:spPr bwMode="auto">
            <a:xfrm flipH="1">
              <a:off x="3483153" y="3420450"/>
              <a:ext cx="1512168" cy="288000"/>
            </a:xfrm>
            <a:prstGeom prst="rect">
              <a:avLst/>
            </a:prstGeom>
            <a:solidFill>
              <a:srgbClr val="00B0F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6" name="Rettangolo 15"/>
            <p:cNvSpPr/>
            <p:nvPr/>
          </p:nvSpPr>
          <p:spPr bwMode="auto">
            <a:xfrm flipH="1">
              <a:off x="2969677" y="1575531"/>
              <a:ext cx="5057553" cy="2778789"/>
            </a:xfrm>
            <a:prstGeom prst="rect">
              <a:avLst/>
            </a:prstGeom>
            <a:solidFill>
              <a:srgbClr val="00B0F0">
                <a:alpha val="12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sp>
        <p:nvSpPr>
          <p:cNvPr id="3" name="AutoShape 2" descr="[Foto]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" name="Titolo 1"/>
          <p:cNvSpPr>
            <a:spLocks noGrp="1"/>
          </p:cNvSpPr>
          <p:nvPr>
            <p:ph type="title"/>
          </p:nvPr>
        </p:nvSpPr>
        <p:spPr>
          <a:xfrm>
            <a:off x="1216025" y="0"/>
            <a:ext cx="7927975" cy="428625"/>
          </a:xfrm>
        </p:spPr>
        <p:txBody>
          <a:bodyPr/>
          <a:lstStyle/>
          <a:p>
            <a:r>
              <a:rPr lang="en-US"/>
              <a:t>SPI </a:t>
            </a:r>
            <a:r>
              <a:rPr lang="mr-IN"/>
              <a:t>–</a:t>
            </a:r>
            <a:r>
              <a:rPr lang="en-US"/>
              <a:t> </a:t>
            </a:r>
            <a:r>
              <a:rPr lang="en-US" b="0" i="1"/>
              <a:t>STM32F401</a:t>
            </a:r>
            <a:endParaRPr lang="en-US"/>
          </a:p>
        </p:txBody>
      </p:sp>
      <p:sp>
        <p:nvSpPr>
          <p:cNvPr id="5" name="Rettangolo 4"/>
          <p:cNvSpPr/>
          <p:nvPr/>
        </p:nvSpPr>
        <p:spPr>
          <a:xfrm>
            <a:off x="1473673" y="842886"/>
            <a:ext cx="4484922" cy="63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solidFill>
                  <a:srgbClr val="000000"/>
                </a:solidFill>
              </a:rPr>
              <a:t>4 wire synchronous full-duplex communication </a:t>
            </a:r>
          </a:p>
          <a:p>
            <a:r>
              <a:rPr lang="en-US" sz="1600">
                <a:solidFill>
                  <a:srgbClr val="000000"/>
                </a:solidFill>
              </a:rPr>
              <a:t>(</a:t>
            </a:r>
            <a:r>
              <a:rPr lang="en-US" sz="1600"/>
              <a:t>up to 42Mbit/s at </a:t>
            </a:r>
            <a:r>
              <a:rPr lang="en-US" sz="1600" err="1"/>
              <a:t>f</a:t>
            </a:r>
            <a:r>
              <a:rPr lang="en-US" sz="1600" baseline="-25000" err="1"/>
              <a:t>CPU</a:t>
            </a:r>
            <a:r>
              <a:rPr lang="en-US" sz="1600"/>
              <a:t> = 84 MHz)</a:t>
            </a:r>
          </a:p>
        </p:txBody>
      </p:sp>
      <p:sp>
        <p:nvSpPr>
          <p:cNvPr id="11" name="Figura a mano libera 10"/>
          <p:cNvSpPr/>
          <p:nvPr/>
        </p:nvSpPr>
        <p:spPr bwMode="auto">
          <a:xfrm>
            <a:off x="7380312" y="961022"/>
            <a:ext cx="389293" cy="667778"/>
          </a:xfrm>
          <a:custGeom>
            <a:avLst/>
            <a:gdLst>
              <a:gd name="connsiteX0" fmla="*/ 418470 w 418470"/>
              <a:gd name="connsiteY0" fmla="*/ 1856 h 438826"/>
              <a:gd name="connsiteX1" fmla="*/ 46236 w 418470"/>
              <a:gd name="connsiteY1" fmla="*/ 66592 h 438826"/>
              <a:gd name="connsiteX2" fmla="*/ 5776 w 418470"/>
              <a:gd name="connsiteY2" fmla="*/ 438826 h 43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8470" h="438826">
                <a:moveTo>
                  <a:pt x="418470" y="1856"/>
                </a:moveTo>
                <a:cubicBezTo>
                  <a:pt x="266744" y="-2190"/>
                  <a:pt x="115018" y="-6236"/>
                  <a:pt x="46236" y="66592"/>
                </a:cubicBezTo>
                <a:cubicBezTo>
                  <a:pt x="-22546" y="139420"/>
                  <a:pt x="5776" y="438826"/>
                  <a:pt x="5776" y="438826"/>
                </a:cubicBezTo>
              </a:path>
            </a:pathLst>
          </a:custGeom>
          <a:noFill/>
          <a:ln w="19050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4" name="Rettangolo 13"/>
          <p:cNvSpPr/>
          <p:nvPr/>
        </p:nvSpPr>
        <p:spPr>
          <a:xfrm>
            <a:off x="460375" y="5024761"/>
            <a:ext cx="8282202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charset="0"/>
              <a:buChar char="•"/>
            </a:pPr>
            <a:r>
              <a:rPr lang="en-US" sz="1600">
                <a:solidFill>
                  <a:srgbClr val="000000"/>
                </a:solidFill>
              </a:rPr>
              <a:t>SPI1 and SPI4 can communicate at up to 42 Mbit/s, SPI2 and SPI3 can communicate at up to 21 Mbit/s. </a:t>
            </a:r>
          </a:p>
          <a:p>
            <a:pPr marL="285750" lvl="0" indent="-285750">
              <a:buFont typeface="Arial" charset="0"/>
              <a:buChar char="•"/>
            </a:pPr>
            <a:r>
              <a:rPr lang="en-US" sz="1600">
                <a:solidFill>
                  <a:srgbClr val="000000"/>
                </a:solidFill>
              </a:rPr>
              <a:t>The 3-bit </a:t>
            </a:r>
            <a:r>
              <a:rPr lang="en-US" sz="1600" err="1">
                <a:solidFill>
                  <a:srgbClr val="000000"/>
                </a:solidFill>
              </a:rPr>
              <a:t>prescaler</a:t>
            </a:r>
            <a:r>
              <a:rPr lang="en-US" sz="1600">
                <a:solidFill>
                  <a:srgbClr val="000000"/>
                </a:solidFill>
              </a:rPr>
              <a:t> gives 8 master mode frequencies and the frame is configurable to 8 bits or 16 bits. </a:t>
            </a:r>
          </a:p>
          <a:p>
            <a:pPr marL="285750" lvl="0" indent="-285750">
              <a:buFont typeface="Arial" charset="0"/>
              <a:buChar char="•"/>
            </a:pPr>
            <a:r>
              <a:rPr lang="en-US" sz="1600">
                <a:solidFill>
                  <a:srgbClr val="000000"/>
                </a:solidFill>
              </a:rPr>
              <a:t>All SPIs can be served by the DMA controller. </a:t>
            </a:r>
          </a:p>
        </p:txBody>
      </p:sp>
      <p:sp>
        <p:nvSpPr>
          <p:cNvPr id="19" name="Rettangolo 18"/>
          <p:cNvSpPr/>
          <p:nvPr/>
        </p:nvSpPr>
        <p:spPr bwMode="auto">
          <a:xfrm flipH="1">
            <a:off x="7636625" y="748762"/>
            <a:ext cx="643279" cy="353440"/>
          </a:xfrm>
          <a:prstGeom prst="rect">
            <a:avLst/>
          </a:prstGeom>
          <a:solidFill>
            <a:srgbClr val="00B0F0">
              <a:alpha val="12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856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SPI configuration</a:t>
            </a:r>
          </a:p>
        </p:txBody>
      </p:sp>
      <p:pic>
        <p:nvPicPr>
          <p:cNvPr id="4" name="Immagine 3" descr="Immagine che contiene screenshot, monitor&#10;&#10;Descrizione generata automaticamente">
            <a:extLst>
              <a:ext uri="{FF2B5EF4-FFF2-40B4-BE49-F238E27FC236}">
                <a16:creationId xmlns:a16="http://schemas.microsoft.com/office/drawing/2014/main" id="{1689C8AD-A6B9-4E44-9E9D-78D6FED52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91" y="1158576"/>
            <a:ext cx="8488418" cy="454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95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HAL </a:t>
            </a:r>
            <a:r>
              <a:rPr lang="it-IT" err="1"/>
              <a:t>functions</a:t>
            </a:r>
            <a:endParaRPr lang="en-US"/>
          </a:p>
        </p:txBody>
      </p:sp>
      <p:sp>
        <p:nvSpPr>
          <p:cNvPr id="6" name="Rettangolo 5"/>
          <p:cNvSpPr/>
          <p:nvPr/>
        </p:nvSpPr>
        <p:spPr>
          <a:xfrm>
            <a:off x="215516" y="1560796"/>
            <a:ext cx="8712968" cy="3736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err="1">
                <a:solidFill>
                  <a:srgbClr val="0070C0"/>
                </a:solidFill>
              </a:rPr>
              <a:t>HAL_StatusTypeDef</a:t>
            </a:r>
            <a:r>
              <a:rPr lang="en-US" sz="1600" b="1">
                <a:solidFill>
                  <a:srgbClr val="0070C0"/>
                </a:solidFill>
              </a:rPr>
              <a:t> </a:t>
            </a:r>
            <a:r>
              <a:rPr lang="en-US" sz="1600" b="1" err="1">
                <a:solidFill>
                  <a:srgbClr val="0070C0"/>
                </a:solidFill>
              </a:rPr>
              <a:t>HAL_SPI_Transmit</a:t>
            </a:r>
            <a:r>
              <a:rPr lang="en-US" sz="1600" b="1">
                <a:solidFill>
                  <a:srgbClr val="0070C0"/>
                </a:solidFill>
              </a:rPr>
              <a:t> (</a:t>
            </a:r>
            <a:r>
              <a:rPr lang="en-US" sz="1600" b="1" err="1">
                <a:solidFill>
                  <a:srgbClr val="0070C0"/>
                </a:solidFill>
              </a:rPr>
              <a:t>SPI_HandleTypeDef</a:t>
            </a:r>
            <a:r>
              <a:rPr lang="en-US" sz="1600" b="1">
                <a:solidFill>
                  <a:srgbClr val="0070C0"/>
                </a:solidFill>
              </a:rPr>
              <a:t> *</a:t>
            </a:r>
            <a:r>
              <a:rPr lang="en-US" sz="1600" b="1" err="1">
                <a:solidFill>
                  <a:srgbClr val="0070C0"/>
                </a:solidFill>
              </a:rPr>
              <a:t>hspi</a:t>
            </a:r>
            <a:r>
              <a:rPr lang="en-US" sz="1600" b="1">
                <a:solidFill>
                  <a:srgbClr val="0070C0"/>
                </a:solidFill>
              </a:rPr>
              <a:t>, uint8_t * </a:t>
            </a:r>
            <a:r>
              <a:rPr lang="en-US" sz="1600" b="1" err="1">
                <a:solidFill>
                  <a:srgbClr val="0070C0"/>
                </a:solidFill>
              </a:rPr>
              <a:t>pData</a:t>
            </a:r>
            <a:r>
              <a:rPr lang="en-US" sz="1600" b="1">
                <a:solidFill>
                  <a:srgbClr val="0070C0"/>
                </a:solidFill>
              </a:rPr>
              <a:t>, uint16_t Size, uint32_t Timeout)</a:t>
            </a:r>
          </a:p>
          <a:p>
            <a:r>
              <a:rPr lang="en-US" sz="1600">
                <a:solidFill>
                  <a:srgbClr val="0070C0"/>
                </a:solidFill>
              </a:rPr>
              <a:t>Transmit an amount of data in blocking mode.</a:t>
            </a:r>
          </a:p>
          <a:p>
            <a:r>
              <a:rPr lang="en-US" sz="1600" i="1">
                <a:solidFill>
                  <a:srgbClr val="0070C0"/>
                </a:solidFill>
              </a:rPr>
              <a:t>Parameters:</a:t>
            </a:r>
          </a:p>
          <a:p>
            <a:r>
              <a:rPr lang="en-US" sz="1600" b="1" err="1">
                <a:solidFill>
                  <a:srgbClr val="0070C0"/>
                </a:solidFill>
              </a:rPr>
              <a:t>hspi</a:t>
            </a:r>
            <a:r>
              <a:rPr lang="en-US" sz="1600" b="1">
                <a:solidFill>
                  <a:srgbClr val="0070C0"/>
                </a:solidFill>
              </a:rPr>
              <a:t>: </a:t>
            </a:r>
            <a:r>
              <a:rPr lang="en-US" sz="1600">
                <a:solidFill>
                  <a:srgbClr val="0070C0"/>
                </a:solidFill>
              </a:rPr>
              <a:t>pointer to a </a:t>
            </a:r>
            <a:r>
              <a:rPr lang="en-US" sz="1600" err="1">
                <a:solidFill>
                  <a:srgbClr val="0070C0"/>
                </a:solidFill>
              </a:rPr>
              <a:t>SPI_HandleTypeDef</a:t>
            </a:r>
            <a:r>
              <a:rPr lang="en-US" sz="1600">
                <a:solidFill>
                  <a:srgbClr val="0070C0"/>
                </a:solidFill>
              </a:rPr>
              <a:t> structure that contains the configuration information for SPI module. </a:t>
            </a:r>
            <a:endParaRPr lang="en-US" sz="1600" i="1" u="sng">
              <a:solidFill>
                <a:srgbClr val="0070C0"/>
              </a:solidFill>
            </a:endParaRPr>
          </a:p>
          <a:p>
            <a:r>
              <a:rPr lang="en-US" sz="1600" b="1" err="1">
                <a:solidFill>
                  <a:srgbClr val="0070C0"/>
                </a:solidFill>
              </a:rPr>
              <a:t>pData</a:t>
            </a:r>
            <a:r>
              <a:rPr lang="en-US" sz="1600">
                <a:solidFill>
                  <a:srgbClr val="0070C0"/>
                </a:solidFill>
              </a:rPr>
              <a:t>: pointer to data buffer</a:t>
            </a:r>
          </a:p>
          <a:p>
            <a:r>
              <a:rPr lang="en-US" sz="1600" b="1">
                <a:solidFill>
                  <a:srgbClr val="0070C0"/>
                </a:solidFill>
              </a:rPr>
              <a:t>Size</a:t>
            </a:r>
            <a:r>
              <a:rPr lang="en-US" sz="1600">
                <a:solidFill>
                  <a:srgbClr val="0070C0"/>
                </a:solidFill>
              </a:rPr>
              <a:t>: amount of data to be sent</a:t>
            </a:r>
          </a:p>
          <a:p>
            <a:r>
              <a:rPr lang="en-US" sz="1600" b="1">
                <a:solidFill>
                  <a:srgbClr val="0070C0"/>
                </a:solidFill>
              </a:rPr>
              <a:t>Timeout</a:t>
            </a:r>
            <a:r>
              <a:rPr lang="en-US" sz="1600">
                <a:solidFill>
                  <a:srgbClr val="0070C0"/>
                </a:solidFill>
              </a:rPr>
              <a:t>: timeout duration</a:t>
            </a:r>
          </a:p>
          <a:p>
            <a:endParaRPr lang="en-US" sz="1600">
              <a:solidFill>
                <a:srgbClr val="0070C0"/>
              </a:solidFill>
            </a:endParaRPr>
          </a:p>
          <a:p>
            <a:r>
              <a:rPr lang="en-US" sz="1600" b="1" err="1">
                <a:solidFill>
                  <a:srgbClr val="0070C0"/>
                </a:solidFill>
              </a:rPr>
              <a:t>HAL_StatusTypeDef</a:t>
            </a:r>
            <a:r>
              <a:rPr lang="en-US" sz="1600" b="1">
                <a:solidFill>
                  <a:srgbClr val="0070C0"/>
                </a:solidFill>
              </a:rPr>
              <a:t> </a:t>
            </a:r>
            <a:r>
              <a:rPr lang="en-US" sz="1600" b="1" err="1">
                <a:solidFill>
                  <a:srgbClr val="0070C0"/>
                </a:solidFill>
              </a:rPr>
              <a:t>HAL_SPI_Transmit_DMA</a:t>
            </a:r>
            <a:r>
              <a:rPr lang="en-US" sz="1600" b="1">
                <a:solidFill>
                  <a:srgbClr val="0070C0"/>
                </a:solidFill>
              </a:rPr>
              <a:t> (</a:t>
            </a:r>
            <a:r>
              <a:rPr lang="en-US" sz="1600" b="1" err="1">
                <a:solidFill>
                  <a:srgbClr val="0070C0"/>
                </a:solidFill>
              </a:rPr>
              <a:t>SPI_HandleTypeDef</a:t>
            </a:r>
            <a:r>
              <a:rPr lang="en-US" sz="1600" b="1">
                <a:solidFill>
                  <a:srgbClr val="0070C0"/>
                </a:solidFill>
              </a:rPr>
              <a:t> *</a:t>
            </a:r>
            <a:r>
              <a:rPr lang="en-US" sz="1600" b="1" err="1">
                <a:solidFill>
                  <a:srgbClr val="0070C0"/>
                </a:solidFill>
              </a:rPr>
              <a:t>hspi</a:t>
            </a:r>
            <a:r>
              <a:rPr lang="en-US" sz="1600" b="1">
                <a:solidFill>
                  <a:srgbClr val="0070C0"/>
                </a:solidFill>
              </a:rPr>
              <a:t>, uint8_t * </a:t>
            </a:r>
            <a:r>
              <a:rPr lang="en-US" sz="1600" b="1" err="1">
                <a:solidFill>
                  <a:srgbClr val="0070C0"/>
                </a:solidFill>
              </a:rPr>
              <a:t>pData</a:t>
            </a:r>
            <a:r>
              <a:rPr lang="en-US" sz="1600" b="1">
                <a:solidFill>
                  <a:srgbClr val="0070C0"/>
                </a:solidFill>
              </a:rPr>
              <a:t>, uint16_t Size)</a:t>
            </a:r>
          </a:p>
          <a:p>
            <a:r>
              <a:rPr lang="en-US" sz="1600">
                <a:solidFill>
                  <a:srgbClr val="0070C0"/>
                </a:solidFill>
              </a:rPr>
              <a:t>Transmit an amount of data in non-blocking DMA mode.</a:t>
            </a:r>
          </a:p>
        </p:txBody>
      </p:sp>
    </p:spTree>
    <p:extLst>
      <p:ext uri="{BB962C8B-B14F-4D97-AF65-F5344CB8AC3E}">
        <p14:creationId xmlns:p14="http://schemas.microsoft.com/office/powerpoint/2010/main" val="9724442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SPI </a:t>
            </a:r>
            <a:r>
              <a:rPr lang="mr-IN"/>
              <a:t>–</a:t>
            </a:r>
            <a:r>
              <a:rPr lang="en-US"/>
              <a:t> </a:t>
            </a:r>
            <a:r>
              <a:rPr lang="en-US" b="0" i="1"/>
              <a:t>LED Matrix</a:t>
            </a:r>
            <a:endParaRPr lang="en-US"/>
          </a:p>
        </p:txBody>
      </p:sp>
      <p:pic>
        <p:nvPicPr>
          <p:cNvPr id="6" name="Immagine 5"/>
          <p:cNvPicPr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rcRect l="73291" t="47546" b="4912"/>
          <a:stretch/>
        </p:blipFill>
        <p:spPr>
          <a:xfrm>
            <a:off x="5779937" y="1988840"/>
            <a:ext cx="2075592" cy="2088232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 bwMode="auto">
          <a:xfrm>
            <a:off x="6400389" y="1988840"/>
            <a:ext cx="459668" cy="504056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7048461" y="2420888"/>
            <a:ext cx="459668" cy="504056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6788049" y="1628800"/>
            <a:ext cx="13372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FF0000"/>
                </a:solidFill>
                <a:latin typeface="Arial" pitchFamily="34" charset="0"/>
              </a:rPr>
              <a:t>Shift register</a:t>
            </a:r>
            <a:endParaRPr lang="it-IT" sz="1600">
              <a:solidFill>
                <a:srgbClr val="FF0000"/>
              </a:solidFill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5995961" y="1916832"/>
            <a:ext cx="2090745" cy="2016224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6996994" y="3501008"/>
            <a:ext cx="223103" cy="216024"/>
          </a:xfrm>
          <a:prstGeom prst="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6" name="Rettangolo 15"/>
          <p:cNvSpPr/>
          <p:nvPr/>
        </p:nvSpPr>
        <p:spPr>
          <a:xfrm>
            <a:off x="7564423" y="3162454"/>
            <a:ext cx="11079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FFC000"/>
                </a:solidFill>
                <a:latin typeface="Arial" pitchFamily="34" charset="0"/>
              </a:rPr>
              <a:t>LED (7x5)</a:t>
            </a:r>
            <a:endParaRPr lang="it-IT" sz="1600">
              <a:solidFill>
                <a:srgbClr val="FFC000"/>
              </a:solidFill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584" y="1988840"/>
            <a:ext cx="3159017" cy="2369264"/>
          </a:xfrm>
          <a:prstGeom prst="rect">
            <a:avLst/>
          </a:prstGeom>
        </p:spPr>
      </p:pic>
      <p:cxnSp>
        <p:nvCxnSpPr>
          <p:cNvPr id="4" name="Connettore 2 3"/>
          <p:cNvCxnSpPr/>
          <p:nvPr/>
        </p:nvCxnSpPr>
        <p:spPr bwMode="auto">
          <a:xfrm>
            <a:off x="4123753" y="2924944"/>
            <a:ext cx="1224136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9950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1" t="19643" r="23698" b="6250"/>
          <a:stretch/>
        </p:blipFill>
        <p:spPr bwMode="auto">
          <a:xfrm>
            <a:off x="827584" y="1196752"/>
            <a:ext cx="7276660" cy="5047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ttangolo 11"/>
          <p:cNvSpPr/>
          <p:nvPr/>
        </p:nvSpPr>
        <p:spPr bwMode="auto">
          <a:xfrm>
            <a:off x="2411760" y="2420888"/>
            <a:ext cx="720080" cy="100811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2411760" y="4365104"/>
            <a:ext cx="720080" cy="100811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7" name="Titolo 1"/>
          <p:cNvSpPr>
            <a:spLocks noGrp="1"/>
          </p:cNvSpPr>
          <p:nvPr>
            <p:ph type="title"/>
          </p:nvPr>
        </p:nvSpPr>
        <p:spPr>
          <a:xfrm>
            <a:off x="1216025" y="0"/>
            <a:ext cx="7927975" cy="428625"/>
          </a:xfrm>
        </p:spPr>
        <p:txBody>
          <a:bodyPr/>
          <a:lstStyle/>
          <a:p>
            <a:r>
              <a:rPr lang="en-US"/>
              <a:t>SPI </a:t>
            </a:r>
            <a:r>
              <a:rPr lang="mr-IN"/>
              <a:t>–</a:t>
            </a:r>
            <a:r>
              <a:rPr lang="it-IT"/>
              <a:t> </a:t>
            </a:r>
            <a:r>
              <a:rPr lang="en-US" b="0" i="1"/>
              <a:t>LED Matrix Overview</a:t>
            </a:r>
            <a:endParaRPr lang="en-US"/>
          </a:p>
        </p:txBody>
      </p:sp>
      <p:sp>
        <p:nvSpPr>
          <p:cNvPr id="8" name="Rettangolo 7"/>
          <p:cNvSpPr/>
          <p:nvPr/>
        </p:nvSpPr>
        <p:spPr bwMode="auto">
          <a:xfrm>
            <a:off x="4085935" y="1440704"/>
            <a:ext cx="3698023" cy="2564360"/>
          </a:xfrm>
          <a:prstGeom prst="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9" name="Rettangolo 8"/>
          <p:cNvSpPr/>
          <p:nvPr/>
        </p:nvSpPr>
        <p:spPr bwMode="auto">
          <a:xfrm>
            <a:off x="3769030" y="4064804"/>
            <a:ext cx="4014928" cy="516324"/>
          </a:xfrm>
          <a:prstGeom prst="rect">
            <a:avLst/>
          </a:prstGeom>
          <a:noFill/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rgbClr val="008000"/>
              </a:solidFill>
              <a:effectLst/>
              <a:latin typeface="Arial" pitchFamily="34" charset="0"/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7872293" y="1440704"/>
            <a:ext cx="886781" cy="9048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C000"/>
                </a:solidFill>
              </a:rPr>
              <a:t>LED</a:t>
            </a:r>
          </a:p>
          <a:p>
            <a:r>
              <a:rPr lang="en-US">
                <a:solidFill>
                  <a:srgbClr val="FFC000"/>
                </a:solidFill>
                <a:latin typeface="Arial" pitchFamily="34" charset="0"/>
              </a:rPr>
              <a:t>(7x5)</a:t>
            </a:r>
            <a:endParaRPr lang="it-IT">
              <a:solidFill>
                <a:srgbClr val="FFC000"/>
              </a:solidFill>
            </a:endParaRPr>
          </a:p>
        </p:txBody>
      </p:sp>
      <p:sp>
        <p:nvSpPr>
          <p:cNvPr id="14" name="Rettangolo 13"/>
          <p:cNvSpPr/>
          <p:nvPr/>
        </p:nvSpPr>
        <p:spPr>
          <a:xfrm>
            <a:off x="7872293" y="4064804"/>
            <a:ext cx="12717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008000"/>
                </a:solidFill>
              </a:rPr>
              <a:t>Column Driver</a:t>
            </a:r>
          </a:p>
        </p:txBody>
      </p:sp>
      <p:sp>
        <p:nvSpPr>
          <p:cNvPr id="15" name="Rettangolo 14"/>
          <p:cNvSpPr/>
          <p:nvPr/>
        </p:nvSpPr>
        <p:spPr>
          <a:xfrm>
            <a:off x="1182164" y="1547119"/>
            <a:ext cx="20329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Shift Register</a:t>
            </a:r>
          </a:p>
        </p:txBody>
      </p:sp>
      <p:sp>
        <p:nvSpPr>
          <p:cNvPr id="16" name="Rettangolo 15"/>
          <p:cNvSpPr/>
          <p:nvPr/>
        </p:nvSpPr>
        <p:spPr bwMode="auto">
          <a:xfrm>
            <a:off x="3569673" y="1449202"/>
            <a:ext cx="354255" cy="2411845"/>
          </a:xfrm>
          <a:prstGeom prst="rect">
            <a:avLst/>
          </a:prstGeom>
          <a:noFill/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rgbClr val="008000"/>
              </a:solidFill>
              <a:effectLst/>
              <a:latin typeface="Arial" pitchFamily="34" charset="0"/>
            </a:endParaRPr>
          </a:p>
        </p:txBody>
      </p:sp>
      <p:sp>
        <p:nvSpPr>
          <p:cNvPr id="17" name="Rettangolo 16"/>
          <p:cNvSpPr/>
          <p:nvPr/>
        </p:nvSpPr>
        <p:spPr>
          <a:xfrm>
            <a:off x="2910556" y="877160"/>
            <a:ext cx="17169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008000"/>
                </a:solidFill>
              </a:rPr>
              <a:t>Row Driver</a:t>
            </a:r>
          </a:p>
        </p:txBody>
      </p:sp>
      <p:pic>
        <p:nvPicPr>
          <p:cNvPr id="18" name="Immagine 17"/>
          <p:cNvPicPr/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rcRect l="73291" t="47546" b="4912"/>
          <a:stretch/>
        </p:blipFill>
        <p:spPr>
          <a:xfrm>
            <a:off x="7856147" y="175686"/>
            <a:ext cx="966267" cy="972151"/>
          </a:xfrm>
          <a:prstGeom prst="rect">
            <a:avLst/>
          </a:prstGeom>
        </p:spPr>
      </p:pic>
      <p:sp>
        <p:nvSpPr>
          <p:cNvPr id="22" name="Rettangolo 21"/>
          <p:cNvSpPr/>
          <p:nvPr/>
        </p:nvSpPr>
        <p:spPr bwMode="auto">
          <a:xfrm>
            <a:off x="7875923" y="203263"/>
            <a:ext cx="973321" cy="938628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454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/>
          <p:cNvSpPr/>
          <p:nvPr/>
        </p:nvSpPr>
        <p:spPr>
          <a:xfrm>
            <a:off x="4050921" y="1230982"/>
            <a:ext cx="5029351" cy="362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en-US" sz="1400"/>
              <a:t>Is an 8-bit </a:t>
            </a:r>
            <a:r>
              <a:rPr lang="en-US" sz="1400" b="1"/>
              <a:t>shift register </a:t>
            </a:r>
            <a:r>
              <a:rPr lang="en-US" sz="1400"/>
              <a:t>that feeds an 8-bit D-type </a:t>
            </a:r>
            <a:r>
              <a:rPr lang="en-US" sz="1400" b="1"/>
              <a:t>storage register</a:t>
            </a:r>
            <a:r>
              <a:rPr lang="en-US" sz="1400"/>
              <a:t>.</a:t>
            </a:r>
          </a:p>
          <a:p>
            <a:pPr marL="171450" indent="-171450">
              <a:buFont typeface="Arial" charset="0"/>
              <a:buChar char="•"/>
            </a:pPr>
            <a:endParaRPr lang="en-US" sz="1400"/>
          </a:p>
          <a:p>
            <a:pPr marL="171450" indent="-171450">
              <a:buFont typeface="Arial" charset="0"/>
              <a:buChar char="•"/>
            </a:pPr>
            <a:r>
              <a:rPr lang="en-US" sz="1400"/>
              <a:t>Both the shift register clock (</a:t>
            </a:r>
            <a:r>
              <a:rPr lang="en-US" sz="1400">
                <a:solidFill>
                  <a:srgbClr val="92D050"/>
                </a:solidFill>
              </a:rPr>
              <a:t>SRCLK</a:t>
            </a:r>
            <a:r>
              <a:rPr lang="en-US" sz="1400"/>
              <a:t>) and storage register clock (</a:t>
            </a:r>
            <a:r>
              <a:rPr lang="en-US" sz="1400">
                <a:solidFill>
                  <a:srgbClr val="00B0F0"/>
                </a:solidFill>
              </a:rPr>
              <a:t>RCLK</a:t>
            </a:r>
            <a:r>
              <a:rPr lang="en-US" sz="1400"/>
              <a:t>) are positive-edge triggered. </a:t>
            </a:r>
          </a:p>
          <a:p>
            <a:pPr marL="171450" indent="-171450">
              <a:buFont typeface="Arial" charset="0"/>
              <a:buChar char="•"/>
            </a:pPr>
            <a:endParaRPr lang="en-US" sz="1400"/>
          </a:p>
          <a:p>
            <a:pPr marL="171450" indent="-171450">
              <a:buFont typeface="Arial" charset="0"/>
              <a:buChar char="•"/>
            </a:pPr>
            <a:r>
              <a:rPr lang="en-US" sz="1400"/>
              <a:t>The storage register has parallel 3-state outputs. </a:t>
            </a:r>
            <a:br>
              <a:rPr lang="en-US" sz="1400"/>
            </a:br>
            <a:r>
              <a:rPr lang="en-US" sz="1400"/>
              <a:t>Separate clocks are provided for both the shift and storage register. </a:t>
            </a:r>
          </a:p>
          <a:p>
            <a:pPr marL="171450" indent="-171450">
              <a:buFont typeface="Arial" charset="0"/>
              <a:buChar char="•"/>
            </a:pPr>
            <a:endParaRPr lang="en-US" sz="1400"/>
          </a:p>
          <a:p>
            <a:pPr marL="171450" indent="-171450">
              <a:buFont typeface="Arial" charset="0"/>
              <a:buChar char="•"/>
            </a:pPr>
            <a:r>
              <a:rPr lang="en-US" sz="1400"/>
              <a:t>The shift register has a direct overriding clear (</a:t>
            </a:r>
            <a:r>
              <a:rPr lang="en-US" sz="1400">
                <a:solidFill>
                  <a:srgbClr val="FFC000"/>
                </a:solidFill>
              </a:rPr>
              <a:t>SRCLR</a:t>
            </a:r>
            <a:r>
              <a:rPr lang="en-US" sz="1400"/>
              <a:t>) input, serial (</a:t>
            </a:r>
            <a:r>
              <a:rPr lang="en-US" sz="1400">
                <a:solidFill>
                  <a:srgbClr val="FF0000"/>
                </a:solidFill>
              </a:rPr>
              <a:t>SER</a:t>
            </a:r>
            <a:r>
              <a:rPr lang="en-US" sz="1400"/>
              <a:t>) input, and serial outputs for cascading. When the output-enable (</a:t>
            </a:r>
            <a:r>
              <a:rPr lang="en-US" sz="1400">
                <a:solidFill>
                  <a:srgbClr val="6600CC"/>
                </a:solidFill>
              </a:rPr>
              <a:t>OE</a:t>
            </a:r>
            <a:r>
              <a:rPr lang="en-US" sz="1400"/>
              <a:t>) input is high, the outputs are in the high-impedance state. </a:t>
            </a:r>
          </a:p>
          <a:p>
            <a:pPr marL="171450" indent="-171450">
              <a:buFont typeface="Arial" charset="0"/>
              <a:buChar char="•"/>
            </a:pPr>
            <a:endParaRPr lang="it-IT" sz="1400"/>
          </a:p>
        </p:txBody>
      </p:sp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1216025" y="0"/>
            <a:ext cx="7927975" cy="428625"/>
          </a:xfrm>
        </p:spPr>
        <p:txBody>
          <a:bodyPr/>
          <a:lstStyle/>
          <a:p>
            <a:r>
              <a:rPr lang="en-US"/>
              <a:t>LED Matrix </a:t>
            </a:r>
            <a:r>
              <a:rPr lang="mr-IN"/>
              <a:t>–</a:t>
            </a:r>
            <a:r>
              <a:rPr lang="en-US"/>
              <a:t> </a:t>
            </a:r>
            <a:r>
              <a:rPr lang="en-US" b="0" i="1"/>
              <a:t>Shift Register</a:t>
            </a:r>
            <a:endParaRPr lang="en-US"/>
          </a:p>
        </p:txBody>
      </p:sp>
      <p:grpSp>
        <p:nvGrpSpPr>
          <p:cNvPr id="4" name="Gruppo 3"/>
          <p:cNvGrpSpPr/>
          <p:nvPr/>
        </p:nvGrpSpPr>
        <p:grpSpPr>
          <a:xfrm>
            <a:off x="162024" y="1124744"/>
            <a:ext cx="3833912" cy="5040560"/>
            <a:chOff x="5088475" y="2542592"/>
            <a:chExt cx="2827220" cy="3717032"/>
          </a:xfrm>
        </p:grpSpPr>
        <p:pic>
          <p:nvPicPr>
            <p:cNvPr id="2" name="Immagine 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29" t="5493" r="-1"/>
            <a:stretch/>
          </p:blipFill>
          <p:spPr>
            <a:xfrm>
              <a:off x="5088475" y="2542592"/>
              <a:ext cx="2827220" cy="3717032"/>
            </a:xfrm>
            <a:prstGeom prst="rect">
              <a:avLst/>
            </a:prstGeom>
          </p:spPr>
        </p:pic>
        <p:sp>
          <p:nvSpPr>
            <p:cNvPr id="10" name="Rettangolo 9"/>
            <p:cNvSpPr/>
            <p:nvPr/>
          </p:nvSpPr>
          <p:spPr bwMode="auto">
            <a:xfrm flipH="1">
              <a:off x="5940152" y="3010362"/>
              <a:ext cx="45720" cy="2952328"/>
            </a:xfrm>
            <a:prstGeom prst="rect">
              <a:avLst/>
            </a:prstGeom>
            <a:solidFill>
              <a:srgbClr val="92D05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2" name="Rettangolo 11"/>
            <p:cNvSpPr/>
            <p:nvPr/>
          </p:nvSpPr>
          <p:spPr bwMode="auto">
            <a:xfrm flipH="1">
              <a:off x="6758529" y="2794338"/>
              <a:ext cx="45719" cy="3168352"/>
            </a:xfrm>
            <a:prstGeom prst="rect">
              <a:avLst/>
            </a:prstGeom>
            <a:solidFill>
              <a:srgbClr val="00B0F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5" name="Rettangolo 14"/>
            <p:cNvSpPr/>
            <p:nvPr/>
          </p:nvSpPr>
          <p:spPr bwMode="auto">
            <a:xfrm flipH="1">
              <a:off x="6022712" y="2902349"/>
              <a:ext cx="45719" cy="3168352"/>
            </a:xfrm>
            <a:prstGeom prst="rect">
              <a:avLst/>
            </a:prstGeom>
            <a:solidFill>
              <a:srgbClr val="FFC00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6" name="Rettangolo 15"/>
            <p:cNvSpPr/>
            <p:nvPr/>
          </p:nvSpPr>
          <p:spPr bwMode="auto">
            <a:xfrm flipH="1" flipV="1">
              <a:off x="5315215" y="3123377"/>
              <a:ext cx="939810" cy="29036"/>
            </a:xfrm>
            <a:prstGeom prst="rect">
              <a:avLst/>
            </a:prstGeom>
            <a:solidFill>
              <a:srgbClr val="FF000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7" name="Rettangolo 16"/>
            <p:cNvSpPr/>
            <p:nvPr/>
          </p:nvSpPr>
          <p:spPr bwMode="auto">
            <a:xfrm flipH="1">
              <a:off x="7448627" y="2684721"/>
              <a:ext cx="45719" cy="3168352"/>
            </a:xfrm>
            <a:prstGeom prst="rect">
              <a:avLst/>
            </a:prstGeom>
            <a:solidFill>
              <a:srgbClr val="6600CC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21" name="Rettangolo 20"/>
            <p:cNvSpPr/>
            <p:nvPr/>
          </p:nvSpPr>
          <p:spPr bwMode="auto">
            <a:xfrm flipH="1" flipV="1">
              <a:off x="6594467" y="3114096"/>
              <a:ext cx="33714" cy="225002"/>
            </a:xfrm>
            <a:prstGeom prst="rect">
              <a:avLst/>
            </a:prstGeom>
            <a:solidFill>
              <a:srgbClr val="FF000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22" name="Rettangolo 21"/>
            <p:cNvSpPr/>
            <p:nvPr/>
          </p:nvSpPr>
          <p:spPr bwMode="auto">
            <a:xfrm flipH="1" flipV="1">
              <a:off x="6114149" y="3337295"/>
              <a:ext cx="488704" cy="36146"/>
            </a:xfrm>
            <a:prstGeom prst="rect">
              <a:avLst/>
            </a:prstGeom>
            <a:solidFill>
              <a:srgbClr val="FF000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23" name="Rettangolo 22"/>
            <p:cNvSpPr/>
            <p:nvPr/>
          </p:nvSpPr>
          <p:spPr bwMode="auto">
            <a:xfrm flipH="1" flipV="1">
              <a:off x="6095696" y="3342684"/>
              <a:ext cx="33714" cy="208816"/>
            </a:xfrm>
            <a:prstGeom prst="rect">
              <a:avLst/>
            </a:prstGeom>
            <a:solidFill>
              <a:srgbClr val="FF000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24" name="Rettangolo 23"/>
            <p:cNvSpPr/>
            <p:nvPr/>
          </p:nvSpPr>
          <p:spPr bwMode="auto">
            <a:xfrm flipH="1" flipV="1">
              <a:off x="6115093" y="3515354"/>
              <a:ext cx="154488" cy="36146"/>
            </a:xfrm>
            <a:prstGeom prst="rect">
              <a:avLst/>
            </a:prstGeom>
            <a:solidFill>
              <a:srgbClr val="FF000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sp>
        <p:nvSpPr>
          <p:cNvPr id="7" name="Rettangolo 6"/>
          <p:cNvSpPr/>
          <p:nvPr/>
        </p:nvSpPr>
        <p:spPr>
          <a:xfrm>
            <a:off x="1043608" y="621362"/>
            <a:ext cx="755803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>
              <a:buFont typeface="Arial" charset="0"/>
              <a:buChar char="•"/>
            </a:pPr>
            <a:r>
              <a:rPr lang="en-US" sz="1400">
                <a:solidFill>
                  <a:srgbClr val="000000"/>
                </a:solidFill>
              </a:rPr>
              <a:t>The SNx4HC595 is part of the HC family of logic devices intended for CMOS applications. </a:t>
            </a: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684" y="4653136"/>
            <a:ext cx="4865824" cy="143897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5E1FB546-35DF-4823-A9AD-746F74A81A5D}"/>
              </a:ext>
            </a:extLst>
          </p:cNvPr>
          <p:cNvSpPr txBox="1"/>
          <p:nvPr/>
        </p:nvSpPr>
        <p:spPr bwMode="auto">
          <a:xfrm>
            <a:off x="1990446" y="1687614"/>
            <a:ext cx="57900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1200">
                <a:solidFill>
                  <a:srgbClr val="FF0000"/>
                </a:solidFill>
                <a:latin typeface="Arial" pitchFamily="34" charset="0"/>
              </a:rPr>
              <a:t>MISO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F3BA44A-CD84-449D-9C90-182C05768072}"/>
              </a:ext>
            </a:extLst>
          </p:cNvPr>
          <p:cNvSpPr txBox="1"/>
          <p:nvPr/>
        </p:nvSpPr>
        <p:spPr bwMode="auto">
          <a:xfrm>
            <a:off x="1282027" y="2237055"/>
            <a:ext cx="57900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1200">
                <a:solidFill>
                  <a:srgbClr val="FF0000"/>
                </a:solidFill>
                <a:latin typeface="Arial" pitchFamily="34" charset="0"/>
              </a:rPr>
              <a:t>MOSI</a:t>
            </a:r>
          </a:p>
        </p:txBody>
      </p:sp>
    </p:spTree>
    <p:extLst>
      <p:ext uri="{BB962C8B-B14F-4D97-AF65-F5344CB8AC3E}">
        <p14:creationId xmlns:p14="http://schemas.microsoft.com/office/powerpoint/2010/main" val="626947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1216025" y="0"/>
            <a:ext cx="7927975" cy="428625"/>
          </a:xfrm>
        </p:spPr>
        <p:txBody>
          <a:bodyPr/>
          <a:lstStyle/>
          <a:p>
            <a:r>
              <a:rPr lang="en-US"/>
              <a:t>LED Matrix </a:t>
            </a:r>
            <a:r>
              <a:rPr lang="mr-IN"/>
              <a:t>–</a:t>
            </a:r>
            <a:r>
              <a:rPr lang="en-US"/>
              <a:t> </a:t>
            </a:r>
            <a:r>
              <a:rPr lang="en-US" b="0" i="1"/>
              <a:t>Shift Register</a:t>
            </a:r>
            <a:endParaRPr lang="en-US"/>
          </a:p>
        </p:txBody>
      </p:sp>
      <p:grpSp>
        <p:nvGrpSpPr>
          <p:cNvPr id="4" name="Gruppo 3"/>
          <p:cNvGrpSpPr/>
          <p:nvPr/>
        </p:nvGrpSpPr>
        <p:grpSpPr>
          <a:xfrm>
            <a:off x="162024" y="1124744"/>
            <a:ext cx="3833912" cy="5040560"/>
            <a:chOff x="5088475" y="2542592"/>
            <a:chExt cx="2827220" cy="3717032"/>
          </a:xfrm>
        </p:grpSpPr>
        <p:pic>
          <p:nvPicPr>
            <p:cNvPr id="2" name="Immagine 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29" t="5493" r="-1"/>
            <a:stretch/>
          </p:blipFill>
          <p:spPr>
            <a:xfrm>
              <a:off x="5088475" y="2542592"/>
              <a:ext cx="2827220" cy="3717032"/>
            </a:xfrm>
            <a:prstGeom prst="rect">
              <a:avLst/>
            </a:prstGeom>
          </p:spPr>
        </p:pic>
        <p:sp>
          <p:nvSpPr>
            <p:cNvPr id="10" name="Rettangolo 9"/>
            <p:cNvSpPr/>
            <p:nvPr/>
          </p:nvSpPr>
          <p:spPr bwMode="auto">
            <a:xfrm flipH="1">
              <a:off x="5940152" y="3010362"/>
              <a:ext cx="45720" cy="2952328"/>
            </a:xfrm>
            <a:prstGeom prst="rect">
              <a:avLst/>
            </a:prstGeom>
            <a:solidFill>
              <a:srgbClr val="92D05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2" name="Rettangolo 11"/>
            <p:cNvSpPr/>
            <p:nvPr/>
          </p:nvSpPr>
          <p:spPr bwMode="auto">
            <a:xfrm flipH="1">
              <a:off x="6758529" y="2794338"/>
              <a:ext cx="45719" cy="3168352"/>
            </a:xfrm>
            <a:prstGeom prst="rect">
              <a:avLst/>
            </a:prstGeom>
            <a:solidFill>
              <a:srgbClr val="00B0F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5" name="Rettangolo 14"/>
            <p:cNvSpPr/>
            <p:nvPr/>
          </p:nvSpPr>
          <p:spPr bwMode="auto">
            <a:xfrm flipH="1">
              <a:off x="6022712" y="2902349"/>
              <a:ext cx="45719" cy="3168352"/>
            </a:xfrm>
            <a:prstGeom prst="rect">
              <a:avLst/>
            </a:prstGeom>
            <a:solidFill>
              <a:srgbClr val="FFC00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6" name="Rettangolo 15"/>
            <p:cNvSpPr/>
            <p:nvPr/>
          </p:nvSpPr>
          <p:spPr bwMode="auto">
            <a:xfrm flipH="1" flipV="1">
              <a:off x="5315215" y="3123377"/>
              <a:ext cx="939810" cy="29036"/>
            </a:xfrm>
            <a:prstGeom prst="rect">
              <a:avLst/>
            </a:prstGeom>
            <a:solidFill>
              <a:srgbClr val="FF0000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7" name="Rettangolo 16"/>
            <p:cNvSpPr/>
            <p:nvPr/>
          </p:nvSpPr>
          <p:spPr bwMode="auto">
            <a:xfrm flipH="1">
              <a:off x="7448627" y="2684721"/>
              <a:ext cx="45719" cy="3168352"/>
            </a:xfrm>
            <a:prstGeom prst="rect">
              <a:avLst/>
            </a:prstGeom>
            <a:solidFill>
              <a:srgbClr val="6600CC">
                <a:alpha val="28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sp>
        <p:nvSpPr>
          <p:cNvPr id="7" name="Rettangolo 6"/>
          <p:cNvSpPr/>
          <p:nvPr/>
        </p:nvSpPr>
        <p:spPr>
          <a:xfrm>
            <a:off x="1043608" y="621362"/>
            <a:ext cx="755803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>
              <a:buFont typeface="Arial" charset="0"/>
              <a:buChar char="•"/>
            </a:pPr>
            <a:r>
              <a:rPr lang="en-US" sz="1400">
                <a:solidFill>
                  <a:srgbClr val="000000"/>
                </a:solidFill>
              </a:rPr>
              <a:t>The SNx4HC595 is part of the HC family of logic devices intended for CMOS applications. 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63"/>
          <a:stretch/>
        </p:blipFill>
        <p:spPr>
          <a:xfrm>
            <a:off x="4274184" y="1285638"/>
            <a:ext cx="4087630" cy="3223482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93"/>
          <a:stretch/>
        </p:blipFill>
        <p:spPr>
          <a:xfrm>
            <a:off x="4132684" y="4848740"/>
            <a:ext cx="4865824" cy="1243373"/>
          </a:xfrm>
          <a:prstGeom prst="rect">
            <a:avLst/>
          </a:prstGeom>
        </p:spPr>
      </p:pic>
      <p:sp>
        <p:nvSpPr>
          <p:cNvPr id="19" name="Rettangolo 18"/>
          <p:cNvSpPr/>
          <p:nvPr/>
        </p:nvSpPr>
        <p:spPr>
          <a:xfrm>
            <a:off x="4274184" y="929140"/>
            <a:ext cx="180998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>
                <a:solidFill>
                  <a:srgbClr val="000000"/>
                </a:solidFill>
              </a:rPr>
              <a:t>Timing Diagram </a:t>
            </a:r>
          </a:p>
        </p:txBody>
      </p:sp>
      <p:sp>
        <p:nvSpPr>
          <p:cNvPr id="20" name="Rettangolo 19"/>
          <p:cNvSpPr/>
          <p:nvPr/>
        </p:nvSpPr>
        <p:spPr>
          <a:xfrm>
            <a:off x="4274184" y="4540963"/>
            <a:ext cx="14499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>
                <a:solidFill>
                  <a:srgbClr val="000000"/>
                </a:solidFill>
              </a:rPr>
              <a:t>Function Table</a:t>
            </a:r>
          </a:p>
        </p:txBody>
      </p:sp>
      <p:sp>
        <p:nvSpPr>
          <p:cNvPr id="6" name="Rettangolo 5"/>
          <p:cNvSpPr/>
          <p:nvPr/>
        </p:nvSpPr>
        <p:spPr>
          <a:xfrm>
            <a:off x="542148" y="6204576"/>
            <a:ext cx="860620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/>
              <a:t>shift register clock (</a:t>
            </a:r>
            <a:r>
              <a:rPr lang="en-US" sz="1100">
                <a:solidFill>
                  <a:srgbClr val="92D050"/>
                </a:solidFill>
              </a:rPr>
              <a:t>SRCLK</a:t>
            </a:r>
            <a:r>
              <a:rPr lang="en-US" sz="1100"/>
              <a:t>), storage register clock (</a:t>
            </a:r>
            <a:r>
              <a:rPr lang="en-US" sz="1100">
                <a:solidFill>
                  <a:srgbClr val="00B0F0"/>
                </a:solidFill>
              </a:rPr>
              <a:t>RCLK</a:t>
            </a:r>
            <a:r>
              <a:rPr lang="en-US" sz="1100"/>
              <a:t>), shift register overriding clear (</a:t>
            </a:r>
            <a:r>
              <a:rPr lang="en-US" sz="1100">
                <a:solidFill>
                  <a:srgbClr val="FFC000"/>
                </a:solidFill>
              </a:rPr>
              <a:t>SRCLR</a:t>
            </a:r>
            <a:r>
              <a:rPr lang="en-US" sz="1100"/>
              <a:t>), serial (</a:t>
            </a:r>
            <a:r>
              <a:rPr lang="en-US" sz="1100">
                <a:solidFill>
                  <a:srgbClr val="FF0000"/>
                </a:solidFill>
              </a:rPr>
              <a:t>SER</a:t>
            </a:r>
            <a:r>
              <a:rPr lang="en-US" sz="1100"/>
              <a:t>), output-enable (</a:t>
            </a:r>
            <a:r>
              <a:rPr lang="en-US" sz="1100">
                <a:solidFill>
                  <a:srgbClr val="6600CC"/>
                </a:solidFill>
              </a:rPr>
              <a:t>OE</a:t>
            </a:r>
            <a:r>
              <a:rPr lang="en-US" sz="1100"/>
              <a:t>)</a:t>
            </a:r>
            <a:endParaRPr lang="it-IT" sz="1100"/>
          </a:p>
        </p:txBody>
      </p:sp>
      <p:sp>
        <p:nvSpPr>
          <p:cNvPr id="21" name="Rettangolo 20"/>
          <p:cNvSpPr/>
          <p:nvPr/>
        </p:nvSpPr>
        <p:spPr bwMode="auto">
          <a:xfrm flipH="1" flipV="1">
            <a:off x="4355976" y="1411798"/>
            <a:ext cx="164446" cy="82223"/>
          </a:xfrm>
          <a:prstGeom prst="rect">
            <a:avLst/>
          </a:prstGeom>
          <a:solidFill>
            <a:srgbClr val="92D050">
              <a:alpha val="2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2" name="Rettangolo 21"/>
          <p:cNvSpPr/>
          <p:nvPr/>
        </p:nvSpPr>
        <p:spPr bwMode="auto">
          <a:xfrm flipH="1" flipV="1">
            <a:off x="4355976" y="1933534"/>
            <a:ext cx="164446" cy="82223"/>
          </a:xfrm>
          <a:prstGeom prst="rect">
            <a:avLst/>
          </a:prstGeom>
          <a:solidFill>
            <a:srgbClr val="00B0F0">
              <a:alpha val="2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3" name="Rettangolo 22"/>
          <p:cNvSpPr/>
          <p:nvPr/>
        </p:nvSpPr>
        <p:spPr bwMode="auto">
          <a:xfrm flipH="1" flipV="1">
            <a:off x="4350625" y="2119955"/>
            <a:ext cx="164446" cy="82223"/>
          </a:xfrm>
          <a:prstGeom prst="rect">
            <a:avLst/>
          </a:prstGeom>
          <a:solidFill>
            <a:srgbClr val="FFC000">
              <a:alpha val="2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4" name="Rettangolo 23"/>
          <p:cNvSpPr/>
          <p:nvPr/>
        </p:nvSpPr>
        <p:spPr bwMode="auto">
          <a:xfrm flipH="1">
            <a:off x="4355976" y="1687413"/>
            <a:ext cx="164446" cy="82223"/>
          </a:xfrm>
          <a:prstGeom prst="rect">
            <a:avLst/>
          </a:prstGeom>
          <a:solidFill>
            <a:srgbClr val="FF0000">
              <a:alpha val="2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5" name="Rettangolo 24"/>
          <p:cNvSpPr/>
          <p:nvPr/>
        </p:nvSpPr>
        <p:spPr bwMode="auto">
          <a:xfrm flipH="1" flipV="1">
            <a:off x="4415047" y="2346015"/>
            <a:ext cx="164446" cy="82223"/>
          </a:xfrm>
          <a:prstGeom prst="rect">
            <a:avLst/>
          </a:prstGeom>
          <a:solidFill>
            <a:srgbClr val="6600CC">
              <a:alpha val="2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6" name="Rettangolo 25"/>
          <p:cNvSpPr/>
          <p:nvPr/>
        </p:nvSpPr>
        <p:spPr bwMode="auto">
          <a:xfrm flipH="1" flipV="1">
            <a:off x="2204257" y="1899744"/>
            <a:ext cx="45719" cy="305119"/>
          </a:xfrm>
          <a:prstGeom prst="rect">
            <a:avLst/>
          </a:prstGeom>
          <a:solidFill>
            <a:srgbClr val="FF0000">
              <a:alpha val="2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7" name="Rettangolo 26"/>
          <p:cNvSpPr/>
          <p:nvPr/>
        </p:nvSpPr>
        <p:spPr bwMode="auto">
          <a:xfrm flipH="1" flipV="1">
            <a:off x="1552911" y="2202418"/>
            <a:ext cx="662717" cy="49017"/>
          </a:xfrm>
          <a:prstGeom prst="rect">
            <a:avLst/>
          </a:prstGeom>
          <a:solidFill>
            <a:srgbClr val="FF0000">
              <a:alpha val="2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8" name="Rettangolo 27"/>
          <p:cNvSpPr/>
          <p:nvPr/>
        </p:nvSpPr>
        <p:spPr bwMode="auto">
          <a:xfrm flipH="1" flipV="1">
            <a:off x="1527888" y="2209726"/>
            <a:ext cx="45719" cy="283169"/>
          </a:xfrm>
          <a:prstGeom prst="rect">
            <a:avLst/>
          </a:prstGeom>
          <a:solidFill>
            <a:srgbClr val="FF0000">
              <a:alpha val="2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9" name="Rettangolo 28"/>
          <p:cNvSpPr/>
          <p:nvPr/>
        </p:nvSpPr>
        <p:spPr bwMode="auto">
          <a:xfrm flipH="1" flipV="1">
            <a:off x="1554191" y="2443879"/>
            <a:ext cx="209497" cy="49017"/>
          </a:xfrm>
          <a:prstGeom prst="rect">
            <a:avLst/>
          </a:prstGeom>
          <a:solidFill>
            <a:srgbClr val="FF0000">
              <a:alpha val="2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272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LED Matrix </a:t>
            </a:r>
            <a:r>
              <a:rPr lang="mr-IN"/>
              <a:t>–</a:t>
            </a:r>
            <a:r>
              <a:rPr lang="en-US"/>
              <a:t> </a:t>
            </a:r>
            <a:r>
              <a:rPr lang="en-US" b="0" i="1"/>
              <a:t>Overview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1" t="19643" r="23698" b="6250"/>
          <a:stretch/>
        </p:blipFill>
        <p:spPr bwMode="auto">
          <a:xfrm>
            <a:off x="971600" y="1124744"/>
            <a:ext cx="7276660" cy="5047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ttangolo 11"/>
          <p:cNvSpPr/>
          <p:nvPr/>
        </p:nvSpPr>
        <p:spPr bwMode="auto">
          <a:xfrm>
            <a:off x="4211960" y="1844824"/>
            <a:ext cx="288032" cy="403244"/>
          </a:xfrm>
          <a:prstGeom prst="rect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" name="Rettangolo 4"/>
          <p:cNvSpPr/>
          <p:nvPr/>
        </p:nvSpPr>
        <p:spPr bwMode="auto">
          <a:xfrm>
            <a:off x="3923928" y="4005064"/>
            <a:ext cx="4014928" cy="516324"/>
          </a:xfrm>
          <a:prstGeom prst="rect">
            <a:avLst/>
          </a:prstGeom>
          <a:noFill/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rgbClr val="008000"/>
              </a:solidFill>
              <a:effectLst/>
              <a:latin typeface="Arial" pitchFamily="34" charset="0"/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5898079" y="4521388"/>
            <a:ext cx="201622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>
                <a:solidFill>
                  <a:srgbClr val="008000"/>
                </a:solidFill>
              </a:rPr>
              <a:t>Column Driver</a:t>
            </a:r>
          </a:p>
        </p:txBody>
      </p:sp>
      <p:sp>
        <p:nvSpPr>
          <p:cNvPr id="8" name="Rettangolo 7"/>
          <p:cNvSpPr/>
          <p:nvPr/>
        </p:nvSpPr>
        <p:spPr bwMode="auto">
          <a:xfrm>
            <a:off x="3635896" y="1303566"/>
            <a:ext cx="495672" cy="2629490"/>
          </a:xfrm>
          <a:prstGeom prst="rect">
            <a:avLst/>
          </a:prstGeom>
          <a:noFill/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rgbClr val="008000"/>
              </a:solidFill>
              <a:effectLst/>
              <a:latin typeface="Arial" pitchFamily="34" charset="0"/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3171678" y="831448"/>
            <a:ext cx="191977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>
                <a:solidFill>
                  <a:srgbClr val="008000"/>
                </a:solidFill>
              </a:rPr>
              <a:t>Row Driver</a:t>
            </a:r>
          </a:p>
        </p:txBody>
      </p:sp>
    </p:spTree>
    <p:extLst>
      <p:ext uri="{BB962C8B-B14F-4D97-AF65-F5344CB8AC3E}">
        <p14:creationId xmlns:p14="http://schemas.microsoft.com/office/powerpoint/2010/main" val="6957385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LED - </a:t>
            </a:r>
            <a:r>
              <a:rPr lang="en-US" b="0" i="1"/>
              <a:t>Light Emitting Diode</a:t>
            </a:r>
            <a:r>
              <a:rPr lang="en-US"/>
              <a:t> </a:t>
            </a: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612" y="1312283"/>
            <a:ext cx="1599012" cy="1599012"/>
          </a:xfrm>
          <a:prstGeom prst="rect">
            <a:avLst/>
          </a:prstGeom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4" t="22975" r="53171" b="69850"/>
          <a:stretch/>
        </p:blipFill>
        <p:spPr bwMode="auto">
          <a:xfrm>
            <a:off x="621311" y="1739401"/>
            <a:ext cx="775449" cy="577829"/>
          </a:xfrm>
          <a:prstGeom prst="rect">
            <a:avLst/>
          </a:prstGeom>
          <a:noFill/>
          <a:ln w="19050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93" y="3954922"/>
            <a:ext cx="910008" cy="78103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633" y="3992220"/>
            <a:ext cx="716541" cy="766699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174" y="3977771"/>
            <a:ext cx="957855" cy="648203"/>
          </a:xfrm>
          <a:prstGeom prst="rect">
            <a:avLst/>
          </a:prstGeom>
        </p:spPr>
      </p:pic>
      <p:cxnSp>
        <p:nvCxnSpPr>
          <p:cNvPr id="12" name="Connettore 2 11"/>
          <p:cNvCxnSpPr/>
          <p:nvPr/>
        </p:nvCxnSpPr>
        <p:spPr bwMode="auto">
          <a:xfrm>
            <a:off x="1532795" y="2000740"/>
            <a:ext cx="432048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sp>
        <p:nvSpPr>
          <p:cNvPr id="15" name="Rettangolo 14"/>
          <p:cNvSpPr/>
          <p:nvPr/>
        </p:nvSpPr>
        <p:spPr bwMode="auto">
          <a:xfrm>
            <a:off x="4491998" y="6209241"/>
            <a:ext cx="343890" cy="36004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8" name="Rettangolo 17"/>
          <p:cNvSpPr/>
          <p:nvPr/>
        </p:nvSpPr>
        <p:spPr>
          <a:xfrm>
            <a:off x="1974790" y="5260110"/>
            <a:ext cx="404117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>
                <a:solidFill>
                  <a:srgbClr val="000000"/>
                </a:solidFill>
                <a:latin typeface="Verdana" charset="0"/>
              </a:rPr>
              <a:t>NPN </a:t>
            </a:r>
            <a:r>
              <a:rPr lang="it-IT" sz="1600" err="1">
                <a:solidFill>
                  <a:srgbClr val="000000"/>
                </a:solidFill>
                <a:latin typeface="Verdana" charset="0"/>
              </a:rPr>
              <a:t>transistors</a:t>
            </a:r>
            <a:r>
              <a:rPr lang="it-IT" sz="1600">
                <a:solidFill>
                  <a:srgbClr val="000000"/>
                </a:solidFill>
                <a:latin typeface="Verdana" charset="0"/>
              </a:rPr>
              <a:t> to drive the </a:t>
            </a:r>
            <a:r>
              <a:rPr lang="it-IT" sz="1600" err="1">
                <a:solidFill>
                  <a:srgbClr val="000000"/>
                </a:solidFill>
                <a:latin typeface="Verdana" charset="0"/>
              </a:rPr>
              <a:t>cathodes</a:t>
            </a:r>
            <a:endParaRPr lang="en-US" sz="1600"/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00" t="61325" r="25628" b="30216"/>
          <a:stretch/>
        </p:blipFill>
        <p:spPr bwMode="auto">
          <a:xfrm>
            <a:off x="1782910" y="5598664"/>
            <a:ext cx="4248473" cy="576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ttangolo 21"/>
          <p:cNvSpPr/>
          <p:nvPr/>
        </p:nvSpPr>
        <p:spPr bwMode="auto">
          <a:xfrm>
            <a:off x="1964843" y="5198488"/>
            <a:ext cx="4103263" cy="1116371"/>
          </a:xfrm>
          <a:prstGeom prst="rect">
            <a:avLst/>
          </a:prstGeom>
          <a:noFill/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rgbClr val="008000"/>
              </a:solidFill>
              <a:effectLst/>
              <a:latin typeface="Arial" pitchFamily="34" charset="0"/>
            </a:endParaRPr>
          </a:p>
        </p:txBody>
      </p:sp>
      <p:sp>
        <p:nvSpPr>
          <p:cNvPr id="23" name="Rettangolo 22"/>
          <p:cNvSpPr/>
          <p:nvPr/>
        </p:nvSpPr>
        <p:spPr>
          <a:xfrm>
            <a:off x="1882228" y="4767165"/>
            <a:ext cx="22144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>
                <a:solidFill>
                  <a:srgbClr val="008000"/>
                </a:solidFill>
              </a:rPr>
              <a:t>Column Driver</a:t>
            </a:r>
          </a:p>
        </p:txBody>
      </p:sp>
      <p:sp>
        <p:nvSpPr>
          <p:cNvPr id="25" name="Rettangolo 24"/>
          <p:cNvSpPr/>
          <p:nvPr/>
        </p:nvSpPr>
        <p:spPr>
          <a:xfrm>
            <a:off x="5117527" y="702021"/>
            <a:ext cx="31774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/>
              <a:t>LED Matrix Configurations</a:t>
            </a:r>
          </a:p>
        </p:txBody>
      </p:sp>
      <p:sp>
        <p:nvSpPr>
          <p:cNvPr id="26" name="Rettangolo 25"/>
          <p:cNvSpPr/>
          <p:nvPr/>
        </p:nvSpPr>
        <p:spPr>
          <a:xfrm rot="16200000">
            <a:off x="-574328" y="4896219"/>
            <a:ext cx="266380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err="1">
                <a:solidFill>
                  <a:srgbClr val="000000"/>
                </a:solidFill>
                <a:latin typeface="Verdana" charset="0"/>
              </a:rPr>
              <a:t>C</a:t>
            </a:r>
            <a:r>
              <a:rPr lang="it-IT" sz="1600">
                <a:solidFill>
                  <a:srgbClr val="000000"/>
                </a:solidFill>
                <a:latin typeface="Verdana" charset="0"/>
              </a:rPr>
              <a:t>urrent-limiting </a:t>
            </a:r>
            <a:r>
              <a:rPr lang="it-IT" sz="1600" err="1">
                <a:solidFill>
                  <a:srgbClr val="000000"/>
                </a:solidFill>
                <a:latin typeface="Verdana" charset="0"/>
              </a:rPr>
              <a:t>resistor</a:t>
            </a:r>
            <a:endParaRPr lang="en-US" sz="1600">
              <a:solidFill>
                <a:srgbClr val="000000"/>
              </a:solidFill>
              <a:latin typeface="Verdana" charset="0"/>
            </a:endParaRPr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68" t="21635" r="55899" b="39485"/>
          <a:stretch/>
        </p:blipFill>
        <p:spPr bwMode="auto">
          <a:xfrm>
            <a:off x="926852" y="3713777"/>
            <a:ext cx="864221" cy="2647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Rettangolo 26"/>
          <p:cNvSpPr/>
          <p:nvPr/>
        </p:nvSpPr>
        <p:spPr bwMode="auto">
          <a:xfrm>
            <a:off x="588297" y="3713777"/>
            <a:ext cx="1160754" cy="2629490"/>
          </a:xfrm>
          <a:prstGeom prst="rect">
            <a:avLst/>
          </a:prstGeom>
          <a:noFill/>
          <a:ln w="381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rgbClr val="008000"/>
              </a:solidFill>
              <a:effectLst/>
              <a:latin typeface="Arial" pitchFamily="34" charset="0"/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424509" y="3307214"/>
            <a:ext cx="14513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>
                <a:solidFill>
                  <a:srgbClr val="008000"/>
                </a:solidFill>
              </a:rPr>
              <a:t>Row Driver</a:t>
            </a:r>
          </a:p>
        </p:txBody>
      </p:sp>
      <p:pic>
        <p:nvPicPr>
          <p:cNvPr id="31" name="Immagine 30"/>
          <p:cNvPicPr>
            <a:picLocks noChangeAspect="1"/>
          </p:cNvPicPr>
          <p:nvPr/>
        </p:nvPicPr>
        <p:blipFill rotWithShape="1">
          <a:blip r:embed="rId8"/>
          <a:srcRect l="58882" t="1" r="-61" b="30615"/>
          <a:stretch/>
        </p:blipFill>
        <p:spPr>
          <a:xfrm>
            <a:off x="6706264" y="1109355"/>
            <a:ext cx="2020518" cy="2723564"/>
          </a:xfrm>
          <a:prstGeom prst="rect">
            <a:avLst/>
          </a:prstGeom>
        </p:spPr>
      </p:pic>
      <p:pic>
        <p:nvPicPr>
          <p:cNvPr id="32" name="Immagine 31"/>
          <p:cNvPicPr>
            <a:picLocks noChangeAspect="1"/>
          </p:cNvPicPr>
          <p:nvPr/>
        </p:nvPicPr>
        <p:blipFill rotWithShape="1">
          <a:blip r:embed="rId8"/>
          <a:srcRect l="1" t="1" r="58191" b="28344"/>
          <a:stretch/>
        </p:blipFill>
        <p:spPr>
          <a:xfrm>
            <a:off x="4741521" y="1109355"/>
            <a:ext cx="2051392" cy="2812693"/>
          </a:xfrm>
          <a:prstGeom prst="rect">
            <a:avLst/>
          </a:prstGeom>
        </p:spPr>
      </p:pic>
      <p:sp>
        <p:nvSpPr>
          <p:cNvPr id="34" name="Rettangolo 33"/>
          <p:cNvSpPr/>
          <p:nvPr/>
        </p:nvSpPr>
        <p:spPr bwMode="auto">
          <a:xfrm>
            <a:off x="372728" y="1259307"/>
            <a:ext cx="3438560" cy="1835834"/>
          </a:xfrm>
          <a:prstGeom prst="rect">
            <a:avLst/>
          </a:prstGeom>
          <a:noFill/>
          <a:ln>
            <a:solidFill>
              <a:schemeClr val="accent1">
                <a:alpha val="21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" name="Rettangolo 2"/>
          <p:cNvSpPr/>
          <p:nvPr/>
        </p:nvSpPr>
        <p:spPr>
          <a:xfrm>
            <a:off x="6122538" y="4441208"/>
            <a:ext cx="2913958" cy="1902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400">
                <a:solidFill>
                  <a:srgbClr val="000000"/>
                </a:solidFill>
              </a:rPr>
              <a:t>Transistors as voltage controlled switches</a:t>
            </a:r>
          </a:p>
          <a:p>
            <a:pPr marL="285750" indent="-285750">
              <a:buFontTx/>
              <a:buChar char="-"/>
            </a:pPr>
            <a:endParaRPr lang="en-US" sz="1400">
              <a:solidFill>
                <a:srgbClr val="000000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400">
                <a:solidFill>
                  <a:srgbClr val="000000"/>
                </a:solidFill>
              </a:rPr>
              <a:t>Transistor is turned on, the common cathodes of the selected column are connected to ground and the chosen LEDs light up 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D2E421E-9292-4862-9716-28A82C8DFF92}"/>
              </a:ext>
            </a:extLst>
          </p:cNvPr>
          <p:cNvSpPr txBox="1"/>
          <p:nvPr/>
        </p:nvSpPr>
        <p:spPr bwMode="auto">
          <a:xfrm>
            <a:off x="372728" y="2824595"/>
            <a:ext cx="3324949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1200">
                <a:latin typeface="Arial" pitchFamily="34" charset="0"/>
              </a:rPr>
              <a:t>Limit the current to prevent damaging the LED</a:t>
            </a:r>
          </a:p>
        </p:txBody>
      </p:sp>
    </p:spTree>
    <p:extLst>
      <p:ext uri="{BB962C8B-B14F-4D97-AF65-F5344CB8AC3E}">
        <p14:creationId xmlns:p14="http://schemas.microsoft.com/office/powerpoint/2010/main" val="23656145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ADDD13-BD19-4F2E-AECD-6B5332B15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Data transfer to the led matrix(1)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4A6119-596E-4178-B338-B7D50B9B86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04" t="25039" r="32006" b="9063"/>
          <a:stretch/>
        </p:blipFill>
        <p:spPr bwMode="auto">
          <a:xfrm>
            <a:off x="3203848" y="882312"/>
            <a:ext cx="2376264" cy="2516327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4EAC30C2-B067-46D3-8C3D-A6A502358F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04" t="26216" r="32006" b="9062"/>
          <a:stretch/>
        </p:blipFill>
        <p:spPr bwMode="auto">
          <a:xfrm>
            <a:off x="3203848" y="3789040"/>
            <a:ext cx="2376264" cy="2436388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CAD20037-95C1-4FF4-83CB-B6B3DDB659B0}"/>
              </a:ext>
            </a:extLst>
          </p:cNvPr>
          <p:cNvSpPr/>
          <p:nvPr/>
        </p:nvSpPr>
        <p:spPr bwMode="auto">
          <a:xfrm>
            <a:off x="4283968" y="4077072"/>
            <a:ext cx="504056" cy="2088232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271F18F-D47B-4368-B340-B4DC6B06A203}"/>
              </a:ext>
            </a:extLst>
          </p:cNvPr>
          <p:cNvSpPr txBox="1"/>
          <p:nvPr/>
        </p:nvSpPr>
        <p:spPr bwMode="auto">
          <a:xfrm>
            <a:off x="3078974" y="4319507"/>
            <a:ext cx="1296144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GB" sz="1200">
                <a:solidFill>
                  <a:srgbClr val="FF0000"/>
                </a:solidFill>
                <a:latin typeface="Arial" pitchFamily="34" charset="0"/>
              </a:rPr>
              <a:t>8 clock pulses are used to write the row data in the column shift register 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51492DE-F632-49FD-87DA-7898D519189C}"/>
              </a:ext>
            </a:extLst>
          </p:cNvPr>
          <p:cNvSpPr txBox="1"/>
          <p:nvPr/>
        </p:nvSpPr>
        <p:spPr bwMode="auto">
          <a:xfrm>
            <a:off x="209456" y="2527009"/>
            <a:ext cx="1800200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GB" sz="1200">
                <a:solidFill>
                  <a:srgbClr val="0070C0"/>
                </a:solidFill>
                <a:latin typeface="Arial" pitchFamily="34" charset="0"/>
              </a:rPr>
              <a:t>8 clock pulses:</a:t>
            </a:r>
          </a:p>
          <a:p>
            <a:pPr marL="171450" indent="-1714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200">
                <a:solidFill>
                  <a:srgbClr val="0070C0"/>
                </a:solidFill>
                <a:latin typeface="Arial" pitchFamily="34" charset="0"/>
              </a:rPr>
              <a:t>Transfer the row data in the row shift register</a:t>
            </a:r>
          </a:p>
          <a:p>
            <a:pPr marL="171450" indent="-1714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200">
                <a:solidFill>
                  <a:srgbClr val="0070C0"/>
                </a:solidFill>
                <a:latin typeface="Arial" pitchFamily="34" charset="0"/>
              </a:rPr>
              <a:t>Write the column data in the column shift register  </a:t>
            </a:r>
          </a:p>
        </p:txBody>
      </p:sp>
      <p:cxnSp>
        <p:nvCxnSpPr>
          <p:cNvPr id="16" name="Connettore a gomito 15">
            <a:extLst>
              <a:ext uri="{FF2B5EF4-FFF2-40B4-BE49-F238E27FC236}">
                <a16:creationId xmlns:a16="http://schemas.microsoft.com/office/drawing/2014/main" id="{E0C051AF-0A1F-4045-97ED-074B57CD8D94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1979712" y="6171654"/>
            <a:ext cx="3462734" cy="209674"/>
          </a:xfrm>
          <a:prstGeom prst="bentConnector3">
            <a:avLst>
              <a:gd name="adj1" fmla="val -160"/>
            </a:avLst>
          </a:prstGeom>
          <a:noFill/>
          <a:ln w="28575" cap="flat" cmpd="sng" algn="ctr">
            <a:solidFill>
              <a:srgbClr val="0066CC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Connettore a gomito 18">
            <a:extLst>
              <a:ext uri="{FF2B5EF4-FFF2-40B4-BE49-F238E27FC236}">
                <a16:creationId xmlns:a16="http://schemas.microsoft.com/office/drawing/2014/main" id="{9855DD81-CF34-4C87-B137-F7AF9A94B453}"/>
              </a:ext>
            </a:extLst>
          </p:cNvPr>
          <p:cNvCxnSpPr>
            <a:cxnSpLocks/>
          </p:cNvCxnSpPr>
          <p:nvPr/>
        </p:nvCxnSpPr>
        <p:spPr bwMode="auto">
          <a:xfrm rot="5400000">
            <a:off x="323530" y="2996954"/>
            <a:ext cx="5040558" cy="1728191"/>
          </a:xfrm>
          <a:prstGeom prst="bentConnector3">
            <a:avLst>
              <a:gd name="adj1" fmla="val -83"/>
            </a:avLst>
          </a:prstGeom>
          <a:noFill/>
          <a:ln w="28575" cap="flat" cmpd="sng" algn="ctr">
            <a:solidFill>
              <a:srgbClr val="0066CC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2A1B69E2-F127-425D-AC05-2B79AE5B51AC}"/>
              </a:ext>
            </a:extLst>
          </p:cNvPr>
          <p:cNvSpPr txBox="1"/>
          <p:nvPr/>
        </p:nvSpPr>
        <p:spPr bwMode="auto">
          <a:xfrm>
            <a:off x="224346" y="917978"/>
            <a:ext cx="1536473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GB" sz="1200" b="1">
                <a:latin typeface="Arial" pitchFamily="34" charset="0"/>
              </a:rPr>
              <a:t>16 clock pulses to transfer the data to the led matrix (daisy chain configuration – Most significant bit)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1DBDF26-E29E-4FAA-A0CD-682FE388FA70}"/>
              </a:ext>
            </a:extLst>
          </p:cNvPr>
          <p:cNvSpPr txBox="1"/>
          <p:nvPr/>
        </p:nvSpPr>
        <p:spPr bwMode="auto">
          <a:xfrm>
            <a:off x="5709016" y="4581128"/>
            <a:ext cx="1536473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GB" sz="1200" b="1">
                <a:latin typeface="Arial" pitchFamily="34" charset="0"/>
              </a:rPr>
              <a:t>COLUMN</a:t>
            </a:r>
          </a:p>
          <a:p>
            <a:pPr>
              <a:spcBef>
                <a:spcPct val="50000"/>
              </a:spcBef>
            </a:pPr>
            <a:r>
              <a:rPr lang="en-GB" sz="1200" b="1">
                <a:latin typeface="Arial" pitchFamily="34" charset="0"/>
              </a:rPr>
              <a:t>SHIFT REGISTER 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4A67B8F8-A20B-48E1-BA69-838667062737}"/>
              </a:ext>
            </a:extLst>
          </p:cNvPr>
          <p:cNvSpPr txBox="1"/>
          <p:nvPr/>
        </p:nvSpPr>
        <p:spPr bwMode="auto">
          <a:xfrm>
            <a:off x="5652120" y="1772816"/>
            <a:ext cx="1536473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GB" sz="1200" b="1">
                <a:latin typeface="Arial" pitchFamily="34" charset="0"/>
              </a:rPr>
              <a:t>ROW</a:t>
            </a:r>
          </a:p>
          <a:p>
            <a:pPr>
              <a:spcBef>
                <a:spcPct val="50000"/>
              </a:spcBef>
            </a:pPr>
            <a:r>
              <a:rPr lang="en-GB" sz="1200" b="1">
                <a:latin typeface="Arial" pitchFamily="34" charset="0"/>
              </a:rPr>
              <a:t>SHIFT REGISTER </a:t>
            </a:r>
          </a:p>
        </p:txBody>
      </p: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3F7C9C45-EF53-4328-AB2F-81B1DDD1C66F}"/>
              </a:ext>
            </a:extLst>
          </p:cNvPr>
          <p:cNvCxnSpPr>
            <a:cxnSpLocks/>
          </p:cNvCxnSpPr>
          <p:nvPr/>
        </p:nvCxnSpPr>
        <p:spPr bwMode="auto">
          <a:xfrm>
            <a:off x="3203848" y="980728"/>
            <a:ext cx="497467" cy="0"/>
          </a:xfrm>
          <a:prstGeom prst="straightConnector1">
            <a:avLst/>
          </a:prstGeom>
          <a:noFill/>
          <a:ln w="28575" cap="flat" cmpd="sng" algn="ctr">
            <a:solidFill>
              <a:srgbClr val="FF99CC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C54C47A0-11F9-4702-83B0-10F30710FFBD}"/>
              </a:ext>
            </a:extLst>
          </p:cNvPr>
          <p:cNvCxnSpPr>
            <a:cxnSpLocks/>
          </p:cNvCxnSpPr>
          <p:nvPr/>
        </p:nvCxnSpPr>
        <p:spPr bwMode="auto">
          <a:xfrm>
            <a:off x="3210438" y="3861048"/>
            <a:ext cx="497467" cy="0"/>
          </a:xfrm>
          <a:prstGeom prst="straightConnector1">
            <a:avLst/>
          </a:prstGeom>
          <a:noFill/>
          <a:ln w="28575" cap="flat" cmpd="sng" algn="ctr">
            <a:solidFill>
              <a:srgbClr val="FF99CC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33" name="Picture 2">
            <a:extLst>
              <a:ext uri="{FF2B5EF4-FFF2-40B4-BE49-F238E27FC236}">
                <a16:creationId xmlns:a16="http://schemas.microsoft.com/office/drawing/2014/main" id="{64D5278B-7E26-45D6-BEA1-B9C43FD49D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86" t="19643" r="50387" b="28186"/>
          <a:stretch/>
        </p:blipFill>
        <p:spPr bwMode="auto">
          <a:xfrm>
            <a:off x="7260601" y="1340770"/>
            <a:ext cx="1499794" cy="3816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Rettangolo 33">
            <a:extLst>
              <a:ext uri="{FF2B5EF4-FFF2-40B4-BE49-F238E27FC236}">
                <a16:creationId xmlns:a16="http://schemas.microsoft.com/office/drawing/2014/main" id="{0283762B-903A-41A8-8E38-EF26FF6492F6}"/>
              </a:ext>
            </a:extLst>
          </p:cNvPr>
          <p:cNvSpPr/>
          <p:nvPr/>
        </p:nvSpPr>
        <p:spPr bwMode="auto">
          <a:xfrm>
            <a:off x="4296090" y="1223607"/>
            <a:ext cx="504056" cy="2088232"/>
          </a:xfrm>
          <a:prstGeom prst="rect">
            <a:avLst/>
          </a:prstGeom>
          <a:noFill/>
          <a:ln w="9525" cap="flat" cmpd="sng" algn="ctr">
            <a:solidFill>
              <a:srgbClr val="0066C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6" name="Rettangolo 35">
            <a:extLst>
              <a:ext uri="{FF2B5EF4-FFF2-40B4-BE49-F238E27FC236}">
                <a16:creationId xmlns:a16="http://schemas.microsoft.com/office/drawing/2014/main" id="{CAF566D0-6F19-4666-A8BD-FE23478F6393}"/>
              </a:ext>
            </a:extLst>
          </p:cNvPr>
          <p:cNvSpPr/>
          <p:nvPr/>
        </p:nvSpPr>
        <p:spPr bwMode="auto">
          <a:xfrm>
            <a:off x="7808471" y="1539154"/>
            <a:ext cx="663892" cy="2952328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7" name="Freccia a destra 36">
            <a:extLst>
              <a:ext uri="{FF2B5EF4-FFF2-40B4-BE49-F238E27FC236}">
                <a16:creationId xmlns:a16="http://schemas.microsoft.com/office/drawing/2014/main" id="{04FB6F86-6C59-493E-BA20-1830E89599D8}"/>
              </a:ext>
            </a:extLst>
          </p:cNvPr>
          <p:cNvSpPr/>
          <p:nvPr/>
        </p:nvSpPr>
        <p:spPr bwMode="auto">
          <a:xfrm>
            <a:off x="6588224" y="2996952"/>
            <a:ext cx="576063" cy="387444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6F3002F8-C42B-4CA1-8FBB-E15CE24D15FE}"/>
              </a:ext>
            </a:extLst>
          </p:cNvPr>
          <p:cNvSpPr txBox="1"/>
          <p:nvPr/>
        </p:nvSpPr>
        <p:spPr bwMode="auto">
          <a:xfrm>
            <a:off x="7380312" y="5318846"/>
            <a:ext cx="1536473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GB" sz="1200" b="1">
                <a:latin typeface="Arial" pitchFamily="34" charset="0"/>
              </a:rPr>
              <a:t>For each column the correct row data are written</a:t>
            </a:r>
          </a:p>
        </p:txBody>
      </p:sp>
      <p:cxnSp>
        <p:nvCxnSpPr>
          <p:cNvPr id="39" name="Connettore 2 38">
            <a:extLst>
              <a:ext uri="{FF2B5EF4-FFF2-40B4-BE49-F238E27FC236}">
                <a16:creationId xmlns:a16="http://schemas.microsoft.com/office/drawing/2014/main" id="{3DF81EFE-6327-42BB-BD77-663A890CA181}"/>
              </a:ext>
            </a:extLst>
          </p:cNvPr>
          <p:cNvCxnSpPr>
            <a:cxnSpLocks/>
          </p:cNvCxnSpPr>
          <p:nvPr/>
        </p:nvCxnSpPr>
        <p:spPr bwMode="auto">
          <a:xfrm>
            <a:off x="3210438" y="4149080"/>
            <a:ext cx="497467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559BABE-7CE1-408F-9FE8-55D74B4227C7}"/>
              </a:ext>
            </a:extLst>
          </p:cNvPr>
          <p:cNvSpPr txBox="1"/>
          <p:nvPr/>
        </p:nvSpPr>
        <p:spPr bwMode="auto">
          <a:xfrm>
            <a:off x="3098431" y="618516"/>
            <a:ext cx="185865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1200">
                <a:latin typeface="Arial" pitchFamily="34" charset="0"/>
              </a:rPr>
              <a:t>OE – OUTPUT ENABLE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D607DAE-2D7A-4218-8476-528AB9AFBB5E}"/>
              </a:ext>
            </a:extLst>
          </p:cNvPr>
          <p:cNvSpPr txBox="1"/>
          <p:nvPr/>
        </p:nvSpPr>
        <p:spPr bwMode="auto">
          <a:xfrm>
            <a:off x="3213437" y="1052736"/>
            <a:ext cx="18473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endParaRPr lang="en-GB" sz="1200" err="1">
              <a:solidFill>
                <a:srgbClr val="0070C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5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/>
      <p:bldP spid="34" grpId="0" animBg="1"/>
      <p:bldP spid="36" grpId="0" animBg="1"/>
      <p:bldP spid="37" grpId="0" animBg="1"/>
      <p:bldP spid="38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SPI</a:t>
            </a:r>
          </a:p>
        </p:txBody>
      </p:sp>
      <p:sp>
        <p:nvSpPr>
          <p:cNvPr id="3" name="Rettangolo 2"/>
          <p:cNvSpPr/>
          <p:nvPr/>
        </p:nvSpPr>
        <p:spPr>
          <a:xfrm>
            <a:off x="683568" y="620688"/>
            <a:ext cx="8064896" cy="1717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rgbClr val="0070C0"/>
                </a:solidFill>
              </a:rPr>
              <a:t>Serial Peripheral Interface</a:t>
            </a:r>
          </a:p>
          <a:p>
            <a:pPr algn="ctr"/>
            <a:r>
              <a:rPr lang="en-US">
                <a:solidFill>
                  <a:srgbClr val="0070C0"/>
                </a:solidFill>
              </a:rPr>
              <a:t> =</a:t>
            </a:r>
          </a:p>
          <a:p>
            <a:pPr algn="ctr"/>
            <a:r>
              <a:rPr lang="en-US">
                <a:solidFill>
                  <a:srgbClr val="0070C0"/>
                </a:solidFill>
              </a:rPr>
              <a:t>Synchronous serial communication interface used for short-distance communication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CCFA951-5212-4154-A304-013A344D1AD8}"/>
              </a:ext>
            </a:extLst>
          </p:cNvPr>
          <p:cNvSpPr txBox="1"/>
          <p:nvPr/>
        </p:nvSpPr>
        <p:spPr bwMode="auto">
          <a:xfrm>
            <a:off x="215516" y="4519918"/>
            <a:ext cx="8712968" cy="1892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Full-duplex (bidirectional) communication using a single-master multi-slave architecture.</a:t>
            </a:r>
          </a:p>
          <a:p>
            <a:pPr algn="just">
              <a:spcBef>
                <a:spcPct val="50000"/>
              </a:spcBef>
            </a:pP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Slaves are individually selected by means of the </a:t>
            </a: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Slave Select (SS) 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– also called </a:t>
            </a: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Chip Select (CS)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 – line, asserted by the master. Often, these lines are active LOW, as indicated by the overbar: the line must be pulled LOW to enable the selected slave device.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83F3F2-D999-4523-9E2C-7658EAF76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0612" y="2405831"/>
            <a:ext cx="6570807" cy="2046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06FD89B4-16B0-4EC3-BA2A-972CF624BF90}"/>
              </a:ext>
            </a:extLst>
          </p:cNvPr>
          <p:cNvCxnSpPr>
            <a:cxnSpLocks/>
          </p:cNvCxnSpPr>
          <p:nvPr/>
        </p:nvCxnSpPr>
        <p:spPr bwMode="auto">
          <a:xfrm>
            <a:off x="6156176" y="4869160"/>
            <a:ext cx="576000" cy="0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8A98127-5C36-4E23-B86A-1272179907BC}"/>
              </a:ext>
            </a:extLst>
          </p:cNvPr>
          <p:cNvCxnSpPr>
            <a:cxnSpLocks/>
          </p:cNvCxnSpPr>
          <p:nvPr/>
        </p:nvCxnSpPr>
        <p:spPr bwMode="auto">
          <a:xfrm>
            <a:off x="7740352" y="4869160"/>
            <a:ext cx="488875" cy="0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CBEDE59-7780-4A14-AD73-F1027D88EDF0}"/>
              </a:ext>
            </a:extLst>
          </p:cNvPr>
          <p:cNvCxnSpPr>
            <a:cxnSpLocks/>
          </p:cNvCxnSpPr>
          <p:nvPr/>
        </p:nvCxnSpPr>
        <p:spPr bwMode="auto">
          <a:xfrm>
            <a:off x="2699792" y="2276872"/>
            <a:ext cx="648072" cy="0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BA33A9D9-9EC1-412D-B0CF-BC63C5FC7EE5}"/>
              </a:ext>
            </a:extLst>
          </p:cNvPr>
          <p:cNvCxnSpPr>
            <a:cxnSpLocks/>
          </p:cNvCxnSpPr>
          <p:nvPr/>
        </p:nvCxnSpPr>
        <p:spPr bwMode="auto">
          <a:xfrm>
            <a:off x="1691680" y="4869160"/>
            <a:ext cx="1296144" cy="0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472781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Data transfer to the led matrix(2)</a:t>
            </a:r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86" t="19643" r="23698" b="29171"/>
          <a:stretch/>
        </p:blipFill>
        <p:spPr bwMode="auto">
          <a:xfrm>
            <a:off x="1200298" y="620688"/>
            <a:ext cx="3920549" cy="2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7BEC0CC4-953A-4B0B-BEDE-362FE53AF695}"/>
              </a:ext>
            </a:extLst>
          </p:cNvPr>
          <p:cNvSpPr txBox="1"/>
          <p:nvPr/>
        </p:nvSpPr>
        <p:spPr bwMode="auto">
          <a:xfrm>
            <a:off x="4416928" y="3616453"/>
            <a:ext cx="37061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1</a:t>
            </a:r>
            <a:r>
              <a:rPr lang="en-GB" sz="1200">
                <a:solidFill>
                  <a:srgbClr val="0070C0"/>
                </a:solidFill>
                <a:latin typeface="Arial" pitchFamily="34" charset="0"/>
              </a:rPr>
              <a:t> 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C4C6FDE5-FA7C-4693-AEE9-BEF05CECA93F}"/>
              </a:ext>
            </a:extLst>
          </p:cNvPr>
          <p:cNvSpPr txBox="1"/>
          <p:nvPr/>
        </p:nvSpPr>
        <p:spPr bwMode="auto">
          <a:xfrm>
            <a:off x="2496442" y="3621184"/>
            <a:ext cx="3978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0 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D88A526-D00B-4825-B445-0E80DFAEAE47}"/>
              </a:ext>
            </a:extLst>
          </p:cNvPr>
          <p:cNvSpPr txBox="1"/>
          <p:nvPr/>
        </p:nvSpPr>
        <p:spPr bwMode="auto">
          <a:xfrm>
            <a:off x="3108510" y="3621184"/>
            <a:ext cx="3978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0 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1A61C04-FA90-4242-86DC-9E95C85B5BE4}"/>
              </a:ext>
            </a:extLst>
          </p:cNvPr>
          <p:cNvSpPr txBox="1"/>
          <p:nvPr/>
        </p:nvSpPr>
        <p:spPr bwMode="auto">
          <a:xfrm>
            <a:off x="3799628" y="3621184"/>
            <a:ext cx="32733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0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779A0EF9-C166-456C-9C01-798617806B38}"/>
              </a:ext>
            </a:extLst>
          </p:cNvPr>
          <p:cNvSpPr txBox="1"/>
          <p:nvPr/>
        </p:nvSpPr>
        <p:spPr bwMode="auto">
          <a:xfrm>
            <a:off x="1792542" y="3616453"/>
            <a:ext cx="3978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0 </a:t>
            </a:r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1585E28C-6162-4909-910B-08810F5F1607}"/>
              </a:ext>
            </a:extLst>
          </p:cNvPr>
          <p:cNvSpPr/>
          <p:nvPr/>
        </p:nvSpPr>
        <p:spPr bwMode="auto">
          <a:xfrm>
            <a:off x="4656682" y="983953"/>
            <a:ext cx="216024" cy="216024"/>
          </a:xfrm>
          <a:prstGeom prst="ellipse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FEBBABBB-3B7A-4F8B-8447-D6C011D41F59}"/>
              </a:ext>
            </a:extLst>
          </p:cNvPr>
          <p:cNvSpPr/>
          <p:nvPr/>
        </p:nvSpPr>
        <p:spPr bwMode="auto">
          <a:xfrm>
            <a:off x="4656682" y="2148001"/>
            <a:ext cx="216024" cy="216024"/>
          </a:xfrm>
          <a:prstGeom prst="ellipse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9E64B609-BB05-4A85-B0C0-21CC42AD0E7D}"/>
              </a:ext>
            </a:extLst>
          </p:cNvPr>
          <p:cNvSpPr txBox="1"/>
          <p:nvPr/>
        </p:nvSpPr>
        <p:spPr bwMode="auto">
          <a:xfrm>
            <a:off x="5200631" y="936853"/>
            <a:ext cx="37061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1</a:t>
            </a:r>
            <a:r>
              <a:rPr lang="en-GB" sz="1200">
                <a:solidFill>
                  <a:srgbClr val="0070C0"/>
                </a:solidFill>
                <a:latin typeface="Arial" pitchFamily="34" charset="0"/>
              </a:rPr>
              <a:t> 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E8EFAEC4-71E9-4196-BEEE-5C9063851F2C}"/>
              </a:ext>
            </a:extLst>
          </p:cNvPr>
          <p:cNvSpPr txBox="1"/>
          <p:nvPr/>
        </p:nvSpPr>
        <p:spPr bwMode="auto">
          <a:xfrm>
            <a:off x="5210490" y="1530919"/>
            <a:ext cx="3978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0 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E83EA789-D3F5-4989-AC56-34C1A1AAE8A5}"/>
              </a:ext>
            </a:extLst>
          </p:cNvPr>
          <p:cNvSpPr txBox="1"/>
          <p:nvPr/>
        </p:nvSpPr>
        <p:spPr bwMode="auto">
          <a:xfrm>
            <a:off x="5185137" y="2124985"/>
            <a:ext cx="3978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1 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92DEF96B-CB94-461F-AFE3-FD1AA80E32C3}"/>
              </a:ext>
            </a:extLst>
          </p:cNvPr>
          <p:cNvSpPr txBox="1"/>
          <p:nvPr/>
        </p:nvSpPr>
        <p:spPr bwMode="auto">
          <a:xfrm>
            <a:off x="5196659" y="2434282"/>
            <a:ext cx="32733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0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A586D3EE-EDE8-46AA-B77A-04ED4211EBA9}"/>
              </a:ext>
            </a:extLst>
          </p:cNvPr>
          <p:cNvSpPr txBox="1"/>
          <p:nvPr/>
        </p:nvSpPr>
        <p:spPr bwMode="auto">
          <a:xfrm>
            <a:off x="5196659" y="2722374"/>
            <a:ext cx="3978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0 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5B74B1D0-94EA-461D-961A-01221A046A09}"/>
              </a:ext>
            </a:extLst>
          </p:cNvPr>
          <p:cNvSpPr txBox="1"/>
          <p:nvPr/>
        </p:nvSpPr>
        <p:spPr bwMode="auto">
          <a:xfrm>
            <a:off x="5209098" y="1232225"/>
            <a:ext cx="3978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0 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062CD946-CB4B-4294-AF24-445DB2BC9E49}"/>
              </a:ext>
            </a:extLst>
          </p:cNvPr>
          <p:cNvSpPr txBox="1"/>
          <p:nvPr/>
        </p:nvSpPr>
        <p:spPr bwMode="auto">
          <a:xfrm>
            <a:off x="5200347" y="1829613"/>
            <a:ext cx="3978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0 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7BBEFB9E-52B6-4BCE-ACB1-4B65A83DFE63}"/>
              </a:ext>
            </a:extLst>
          </p:cNvPr>
          <p:cNvSpPr txBox="1"/>
          <p:nvPr/>
        </p:nvSpPr>
        <p:spPr bwMode="auto">
          <a:xfrm>
            <a:off x="5003432" y="3305811"/>
            <a:ext cx="135005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2000" b="1">
                <a:latin typeface="Arial" pitchFamily="34" charset="0"/>
              </a:rPr>
              <a:t>{ 68 , 16 }</a:t>
            </a:r>
            <a:r>
              <a:rPr lang="en-GB" sz="1200">
                <a:solidFill>
                  <a:srgbClr val="0070C0"/>
                </a:solidFill>
                <a:latin typeface="Arial" pitchFamily="34" charset="0"/>
              </a:rPr>
              <a:t> </a:t>
            </a:r>
          </a:p>
        </p:txBody>
      </p:sp>
      <p:cxnSp>
        <p:nvCxnSpPr>
          <p:cNvPr id="39" name="Connettore 2 38">
            <a:extLst>
              <a:ext uri="{FF2B5EF4-FFF2-40B4-BE49-F238E27FC236}">
                <a16:creationId xmlns:a16="http://schemas.microsoft.com/office/drawing/2014/main" id="{F71490B1-A460-4FE8-BCBD-E1AB3D79B09D}"/>
              </a:ext>
            </a:extLst>
          </p:cNvPr>
          <p:cNvCxnSpPr>
            <a:cxnSpLocks/>
          </p:cNvCxnSpPr>
          <p:nvPr/>
        </p:nvCxnSpPr>
        <p:spPr bwMode="auto">
          <a:xfrm>
            <a:off x="5360326" y="3105331"/>
            <a:ext cx="0" cy="251661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3" name="Connettore a gomito 42">
            <a:extLst>
              <a:ext uri="{FF2B5EF4-FFF2-40B4-BE49-F238E27FC236}">
                <a16:creationId xmlns:a16="http://schemas.microsoft.com/office/drawing/2014/main" id="{8416437A-41D0-4C20-BE25-07BC9EC8B752}"/>
              </a:ext>
            </a:extLst>
          </p:cNvPr>
          <p:cNvCxnSpPr/>
          <p:nvPr/>
        </p:nvCxnSpPr>
        <p:spPr bwMode="auto">
          <a:xfrm flipV="1">
            <a:off x="4872706" y="3717032"/>
            <a:ext cx="1080120" cy="144016"/>
          </a:xfrm>
          <a:prstGeom prst="bentConnector3">
            <a:avLst>
              <a:gd name="adj1" fmla="val 99417"/>
            </a:avLst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7" name="Connettore diritto 46">
            <a:extLst>
              <a:ext uri="{FF2B5EF4-FFF2-40B4-BE49-F238E27FC236}">
                <a16:creationId xmlns:a16="http://schemas.microsoft.com/office/drawing/2014/main" id="{899A3140-3D1B-4E23-B041-EDFB31EFE343}"/>
              </a:ext>
            </a:extLst>
          </p:cNvPr>
          <p:cNvCxnSpPr>
            <a:cxnSpLocks/>
          </p:cNvCxnSpPr>
          <p:nvPr/>
        </p:nvCxnSpPr>
        <p:spPr bwMode="auto">
          <a:xfrm>
            <a:off x="3131359" y="4667597"/>
            <a:ext cx="13155" cy="1584176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A11F49AF-4ED1-4619-A0B8-FC50821A580B}"/>
              </a:ext>
            </a:extLst>
          </p:cNvPr>
          <p:cNvSpPr txBox="1"/>
          <p:nvPr/>
        </p:nvSpPr>
        <p:spPr bwMode="auto">
          <a:xfrm>
            <a:off x="3247881" y="4483008"/>
            <a:ext cx="7328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1200" b="1">
                <a:latin typeface="Arial" pitchFamily="34" charset="0"/>
              </a:rPr>
              <a:t>column</a:t>
            </a:r>
          </a:p>
        </p:txBody>
      </p: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4D9C2C0C-826E-4682-83D0-4595BACD4817}"/>
              </a:ext>
            </a:extLst>
          </p:cNvPr>
          <p:cNvSpPr txBox="1"/>
          <p:nvPr/>
        </p:nvSpPr>
        <p:spPr bwMode="auto">
          <a:xfrm>
            <a:off x="2342859" y="4483008"/>
            <a:ext cx="45878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GB" sz="1200" b="1">
                <a:latin typeface="Arial" pitchFamily="34" charset="0"/>
              </a:rPr>
              <a:t>row</a:t>
            </a:r>
          </a:p>
        </p:txBody>
      </p:sp>
      <p:sp>
        <p:nvSpPr>
          <p:cNvPr id="51" name="Rettangolo 50">
            <a:extLst>
              <a:ext uri="{FF2B5EF4-FFF2-40B4-BE49-F238E27FC236}">
                <a16:creationId xmlns:a16="http://schemas.microsoft.com/office/drawing/2014/main" id="{2672E590-12DF-42D3-865C-D82FFF0FB571}"/>
              </a:ext>
            </a:extLst>
          </p:cNvPr>
          <p:cNvSpPr/>
          <p:nvPr/>
        </p:nvSpPr>
        <p:spPr>
          <a:xfrm>
            <a:off x="3473916" y="4765736"/>
            <a:ext cx="441146" cy="1698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800" b="1">
                <a:latin typeface="Arial" pitchFamily="34" charset="0"/>
              </a:rPr>
              <a:t>16</a:t>
            </a:r>
          </a:p>
          <a:p>
            <a:pPr algn="ctr"/>
            <a:r>
              <a:rPr lang="en-GB" sz="1800" b="1">
                <a:latin typeface="Arial" pitchFamily="34" charset="0"/>
              </a:rPr>
              <a:t>8</a:t>
            </a:r>
          </a:p>
          <a:p>
            <a:pPr algn="ctr"/>
            <a:r>
              <a:rPr lang="en-GB" sz="1800" b="1">
                <a:latin typeface="Arial" pitchFamily="34" charset="0"/>
              </a:rPr>
              <a:t>4</a:t>
            </a:r>
          </a:p>
          <a:p>
            <a:pPr algn="ctr"/>
            <a:r>
              <a:rPr lang="en-GB" sz="1800" b="1">
                <a:latin typeface="Arial" pitchFamily="34" charset="0"/>
              </a:rPr>
              <a:t>2</a:t>
            </a:r>
          </a:p>
          <a:p>
            <a:pPr algn="ctr"/>
            <a:r>
              <a:rPr lang="en-GB" sz="1800" b="1">
                <a:latin typeface="Arial" pitchFamily="34" charset="0"/>
              </a:rPr>
              <a:t>1</a:t>
            </a:r>
            <a:endParaRPr lang="en-GB" sz="1800"/>
          </a:p>
        </p:txBody>
      </p:sp>
      <p:sp>
        <p:nvSpPr>
          <p:cNvPr id="54" name="Rettangolo 53">
            <a:extLst>
              <a:ext uri="{FF2B5EF4-FFF2-40B4-BE49-F238E27FC236}">
                <a16:creationId xmlns:a16="http://schemas.microsoft.com/office/drawing/2014/main" id="{426DFB88-0952-4AA5-959D-9DC8ACD6DFC0}"/>
              </a:ext>
            </a:extLst>
          </p:cNvPr>
          <p:cNvSpPr/>
          <p:nvPr/>
        </p:nvSpPr>
        <p:spPr>
          <a:xfrm>
            <a:off x="2415778" y="4765735"/>
            <a:ext cx="248786" cy="1698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800" b="1">
                <a:latin typeface="Arial" pitchFamily="34" charset="0"/>
              </a:rPr>
              <a:t>.</a:t>
            </a:r>
          </a:p>
          <a:p>
            <a:pPr algn="ctr"/>
            <a:r>
              <a:rPr lang="en-GB" sz="1800" b="1">
                <a:latin typeface="Arial" pitchFamily="34" charset="0"/>
              </a:rPr>
              <a:t>.</a:t>
            </a:r>
          </a:p>
          <a:p>
            <a:pPr algn="ctr"/>
            <a:r>
              <a:rPr lang="en-GB" sz="1800" b="1">
                <a:latin typeface="Arial" pitchFamily="34" charset="0"/>
              </a:rPr>
              <a:t>.</a:t>
            </a:r>
          </a:p>
          <a:p>
            <a:pPr algn="ctr"/>
            <a:r>
              <a:rPr lang="en-GB" sz="1800" b="1">
                <a:latin typeface="Arial" pitchFamily="34" charset="0"/>
              </a:rPr>
              <a:t>.</a:t>
            </a:r>
          </a:p>
          <a:p>
            <a:pPr algn="ctr"/>
            <a:r>
              <a:rPr lang="en-GB" sz="1800"/>
              <a:t>.</a:t>
            </a:r>
          </a:p>
        </p:txBody>
      </p:sp>
      <p:sp>
        <p:nvSpPr>
          <p:cNvPr id="55" name="Rettangolo 54">
            <a:extLst>
              <a:ext uri="{FF2B5EF4-FFF2-40B4-BE49-F238E27FC236}">
                <a16:creationId xmlns:a16="http://schemas.microsoft.com/office/drawing/2014/main" id="{FC1BF096-7E3D-4B22-B825-11BE720847DA}"/>
              </a:ext>
            </a:extLst>
          </p:cNvPr>
          <p:cNvSpPr/>
          <p:nvPr/>
        </p:nvSpPr>
        <p:spPr bwMode="auto">
          <a:xfrm>
            <a:off x="2111538" y="4477812"/>
            <a:ext cx="1929320" cy="1985665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6161ABC-7F32-4AD0-8F83-ED452221F29D}"/>
              </a:ext>
            </a:extLst>
          </p:cNvPr>
          <p:cNvSpPr txBox="1"/>
          <p:nvPr/>
        </p:nvSpPr>
        <p:spPr bwMode="auto">
          <a:xfrm>
            <a:off x="6310163" y="2451584"/>
            <a:ext cx="2790518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it-IT" sz="1600" b="1">
                <a:solidFill>
                  <a:srgbClr val="0066CC"/>
                </a:solidFill>
                <a:latin typeface="Arial" pitchFamily="34" charset="0"/>
              </a:rPr>
              <a:t>MULTIPLEXING:</a:t>
            </a:r>
          </a:p>
          <a:p>
            <a:pPr>
              <a:spcBef>
                <a:spcPct val="50000"/>
              </a:spcBef>
            </a:pPr>
            <a:r>
              <a:rPr lang="en-US" sz="1600">
                <a:latin typeface="Arial" pitchFamily="34" charset="0"/>
              </a:rPr>
              <a:t>You can only write</a:t>
            </a:r>
            <a:br>
              <a:rPr lang="en-US" sz="1600">
                <a:latin typeface="Arial" pitchFamily="34" charset="0"/>
              </a:rPr>
            </a:br>
            <a:r>
              <a:rPr lang="en-US" sz="1600">
                <a:latin typeface="Arial" pitchFamily="34" charset="0"/>
              </a:rPr>
              <a:t>ONE COLUMN AT A TIME!</a:t>
            </a:r>
          </a:p>
          <a:p>
            <a:pPr>
              <a:spcBef>
                <a:spcPct val="50000"/>
              </a:spcBef>
            </a:pPr>
            <a:endParaRPr lang="en-US" sz="1600">
              <a:latin typeface="Arial" pitchFamily="34" charset="0"/>
            </a:endParaRPr>
          </a:p>
          <a:p>
            <a:pPr>
              <a:spcBef>
                <a:spcPct val="50000"/>
              </a:spcBef>
            </a:pPr>
            <a:r>
              <a:rPr lang="en-US" sz="1600">
                <a:latin typeface="Arial" pitchFamily="34" charset="0"/>
              </a:rPr>
              <a:t>To show a complete matrix, quickly </a:t>
            </a:r>
            <a:r>
              <a:rPr lang="en-US" sz="1600" b="1">
                <a:solidFill>
                  <a:srgbClr val="0066CC"/>
                </a:solidFill>
                <a:latin typeface="Arial" pitchFamily="34" charset="0"/>
              </a:rPr>
              <a:t>scan through all columns, writing one column at a time</a:t>
            </a:r>
            <a:r>
              <a:rPr lang="en-US" sz="1600">
                <a:latin typeface="Arial" pitchFamily="34" charset="0"/>
              </a:rPr>
              <a:t>, with a fast refresh rate (&gt; 50 Hz)</a:t>
            </a:r>
          </a:p>
          <a:p>
            <a:pPr>
              <a:spcBef>
                <a:spcPct val="50000"/>
              </a:spcBef>
            </a:pPr>
            <a:r>
              <a:rPr lang="en-US" sz="1600">
                <a:latin typeface="Arial" pitchFamily="34" charset="0"/>
              </a:rPr>
              <a:t>i.e. one column every &lt; 4 </a:t>
            </a:r>
            <a:r>
              <a:rPr lang="en-US" sz="1600" err="1">
                <a:latin typeface="Arial" pitchFamily="34" charset="0"/>
              </a:rPr>
              <a:t>ms</a:t>
            </a:r>
            <a:endParaRPr lang="en-US" sz="160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297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5 × 7 font example</a:t>
            </a:r>
            <a:endParaRPr lang="en-US"/>
          </a:p>
        </p:txBody>
      </p:sp>
      <p:pic>
        <p:nvPicPr>
          <p:cNvPr id="3" name="Picture 2" descr="Alphabet 5x7 | Pixel Art Maker">
            <a:extLst>
              <a:ext uri="{FF2B5EF4-FFF2-40B4-BE49-F238E27FC236}">
                <a16:creationId xmlns:a16="http://schemas.microsoft.com/office/drawing/2014/main" id="{7D21CBE2-C436-42C4-8366-912EEBEC0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80728"/>
            <a:ext cx="9144000" cy="447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3425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3A8D2B72-AFF1-4D32-B819-AB95D64FC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2986065"/>
            <a:ext cx="8621328" cy="3238952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LED matrix computation</a:t>
            </a:r>
            <a:endParaRPr lang="en-US"/>
          </a:p>
        </p:txBody>
      </p:sp>
      <p:pic>
        <p:nvPicPr>
          <p:cNvPr id="3" name="Picture 2" descr="Alphabet 5x7 | Pixel Art Maker">
            <a:extLst>
              <a:ext uri="{FF2B5EF4-FFF2-40B4-BE49-F238E27FC236}">
                <a16:creationId xmlns:a16="http://schemas.microsoft.com/office/drawing/2014/main" id="{7D21CBE2-C436-42C4-8366-912EEBEC02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19" r="90949" b="56571"/>
          <a:stretch/>
        </p:blipFill>
        <p:spPr bwMode="auto">
          <a:xfrm>
            <a:off x="2195736" y="613209"/>
            <a:ext cx="1944216" cy="219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423E37F5-FC2B-4444-B983-3411713E2FF1}"/>
              </a:ext>
            </a:extLst>
          </p:cNvPr>
          <p:cNvSpPr txBox="1"/>
          <p:nvPr/>
        </p:nvSpPr>
        <p:spPr bwMode="auto">
          <a:xfrm>
            <a:off x="5940152" y="764704"/>
            <a:ext cx="279051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it-IT" sz="1600">
                <a:latin typeface="Arial" pitchFamily="34" charset="0"/>
              </a:rPr>
              <a:t>How to use the</a:t>
            </a:r>
          </a:p>
          <a:p>
            <a:pPr algn="ctr">
              <a:spcBef>
                <a:spcPct val="50000"/>
              </a:spcBef>
            </a:pPr>
            <a:r>
              <a:rPr lang="it-IT" sz="1600">
                <a:solidFill>
                  <a:srgbClr val="0066CC"/>
                </a:solidFill>
                <a:latin typeface="Arial" pitchFamily="34" charset="0"/>
              </a:rPr>
              <a:t>LED </a:t>
            </a:r>
            <a:r>
              <a:rPr lang="it-IT" sz="1600" err="1">
                <a:solidFill>
                  <a:srgbClr val="0066CC"/>
                </a:solidFill>
                <a:latin typeface="Arial" pitchFamily="34" charset="0"/>
              </a:rPr>
              <a:t>matrix</a:t>
            </a:r>
            <a:r>
              <a:rPr lang="it-IT" sz="1600">
                <a:solidFill>
                  <a:srgbClr val="0066CC"/>
                </a:solidFill>
                <a:latin typeface="Arial" pitchFamily="34" charset="0"/>
              </a:rPr>
              <a:t> computation.xlsx</a:t>
            </a:r>
          </a:p>
          <a:p>
            <a:pPr algn="ctr">
              <a:spcBef>
                <a:spcPct val="50000"/>
              </a:spcBef>
            </a:pPr>
            <a:r>
              <a:rPr lang="it-IT" sz="1600">
                <a:latin typeface="Arial" pitchFamily="34" charset="0"/>
              </a:rPr>
              <a:t>file</a:t>
            </a:r>
            <a:endParaRPr lang="en-US" sz="1600">
              <a:latin typeface="Arial" pitchFamily="34" charset="0"/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5DF61FA7-7EA6-486D-A3B7-DC6DFCC6B118}"/>
              </a:ext>
            </a:extLst>
          </p:cNvPr>
          <p:cNvSpPr/>
          <p:nvPr/>
        </p:nvSpPr>
        <p:spPr bwMode="auto">
          <a:xfrm>
            <a:off x="5940152" y="2812367"/>
            <a:ext cx="3203848" cy="1192697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4633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4B3781-3BA1-418B-A5BC-8F374308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Project 1a – Write a single letter</a:t>
            </a:r>
          </a:p>
        </p:txBody>
      </p:sp>
      <p:sp>
        <p:nvSpPr>
          <p:cNvPr id="5" name="CasellaDiTesto 2">
            <a:extLst>
              <a:ext uri="{FF2B5EF4-FFF2-40B4-BE49-F238E27FC236}">
                <a16:creationId xmlns:a16="http://schemas.microsoft.com/office/drawing/2014/main" id="{8CBE4A90-50B2-4478-9505-A82092FDF7E9}"/>
              </a:ext>
            </a:extLst>
          </p:cNvPr>
          <p:cNvSpPr txBox="1"/>
          <p:nvPr/>
        </p:nvSpPr>
        <p:spPr bwMode="auto">
          <a:xfrm>
            <a:off x="2339752" y="2420888"/>
            <a:ext cx="4248472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>
            <a:defPPr>
              <a:defRPr lang="it-IT"/>
            </a:defPPr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2000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2000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2000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2000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>
                <a:solidFill>
                  <a:srgbClr val="0070C0"/>
                </a:solidFill>
                <a:latin typeface="Arial" pitchFamily="34" charset="0"/>
              </a:rPr>
              <a:t>Objective</a:t>
            </a:r>
          </a:p>
          <a:p>
            <a:pPr algn="ctr">
              <a:spcBef>
                <a:spcPct val="50000"/>
              </a:spcBef>
            </a:pPr>
            <a:r>
              <a:rPr lang="en-US" b="1">
                <a:solidFill>
                  <a:srgbClr val="0070C0"/>
                </a:solidFill>
                <a:latin typeface="Arial" pitchFamily="34" charset="0"/>
              </a:rPr>
              <a:t>Transmit a letter to the LED matrix using SPI and a timer interrupt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709EB7C-45C7-43CA-8595-C737A24311C8}"/>
              </a:ext>
            </a:extLst>
          </p:cNvPr>
          <p:cNvSpPr/>
          <p:nvPr/>
        </p:nvSpPr>
        <p:spPr bwMode="auto">
          <a:xfrm>
            <a:off x="1781690" y="2325943"/>
            <a:ext cx="5364596" cy="1944216"/>
          </a:xfrm>
          <a:prstGeom prst="rect">
            <a:avLst/>
          </a:prstGeom>
          <a:noFill/>
          <a:ln w="9525" cap="flat" cmpd="sng" algn="ctr">
            <a:solidFill>
              <a:srgbClr val="0066C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652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hints</a:t>
            </a:r>
          </a:p>
        </p:txBody>
      </p:sp>
      <p:sp>
        <p:nvSpPr>
          <p:cNvPr id="3" name="CasellaDiTesto 2"/>
          <p:cNvSpPr txBox="1"/>
          <p:nvPr/>
        </p:nvSpPr>
        <p:spPr bwMode="auto">
          <a:xfrm>
            <a:off x="107504" y="1052736"/>
            <a:ext cx="8712968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70C0"/>
                </a:solidFill>
                <a:latin typeface="Arial" pitchFamily="34" charset="0"/>
              </a:rPr>
              <a:t>Identify the SPI data and clock pins, as well as the RCLK of the register</a:t>
            </a: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>
              <a:solidFill>
                <a:srgbClr val="0070C0"/>
              </a:solidFill>
              <a:latin typeface="Arial" pitchFamily="34" charset="0"/>
            </a:endParaRP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70C0"/>
                </a:solidFill>
                <a:latin typeface="Arial" pitchFamily="34" charset="0"/>
              </a:rPr>
              <a:t>Setup a timer to provide an interrupt every 4 </a:t>
            </a:r>
            <a:r>
              <a:rPr lang="en-US" sz="2000" err="1">
                <a:solidFill>
                  <a:srgbClr val="0070C0"/>
                </a:solidFill>
                <a:latin typeface="Arial" pitchFamily="34" charset="0"/>
              </a:rPr>
              <a:t>ms.</a:t>
            </a:r>
            <a:r>
              <a:rPr lang="en-US" sz="2000">
                <a:solidFill>
                  <a:srgbClr val="0070C0"/>
                </a:solidFill>
                <a:latin typeface="Arial" pitchFamily="34" charset="0"/>
              </a:rPr>
              <a:t> In the callback, write one column of the LED matrix and pulse the RCLK. After writing the 5</a:t>
            </a:r>
            <a:r>
              <a:rPr lang="en-US" sz="2000" baseline="30000">
                <a:solidFill>
                  <a:srgbClr val="0070C0"/>
                </a:solidFill>
                <a:latin typeface="Arial" pitchFamily="34" charset="0"/>
              </a:rPr>
              <a:t>th</a:t>
            </a:r>
            <a:r>
              <a:rPr lang="en-US" sz="2000">
                <a:solidFill>
                  <a:srgbClr val="0070C0"/>
                </a:solidFill>
                <a:latin typeface="Arial" pitchFamily="34" charset="0"/>
              </a:rPr>
              <a:t> column, roll over to the first one.</a:t>
            </a: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>
              <a:solidFill>
                <a:srgbClr val="0070C0"/>
              </a:solidFill>
              <a:latin typeface="Arial" pitchFamily="34" charset="0"/>
            </a:endParaRP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70C0"/>
                </a:solidFill>
                <a:latin typeface="Arial" pitchFamily="34" charset="0"/>
              </a:rPr>
              <a:t>Compile and debug the code.</a:t>
            </a:r>
          </a:p>
        </p:txBody>
      </p:sp>
    </p:spTree>
    <p:extLst>
      <p:ext uri="{BB962C8B-B14F-4D97-AF65-F5344CB8AC3E}">
        <p14:creationId xmlns:p14="http://schemas.microsoft.com/office/powerpoint/2010/main" val="3120568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4B3781-3BA1-418B-A5BC-8F374308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Project 1b – Alternate between letters</a:t>
            </a:r>
          </a:p>
        </p:txBody>
      </p:sp>
      <p:sp>
        <p:nvSpPr>
          <p:cNvPr id="5" name="CasellaDiTesto 2">
            <a:extLst>
              <a:ext uri="{FF2B5EF4-FFF2-40B4-BE49-F238E27FC236}">
                <a16:creationId xmlns:a16="http://schemas.microsoft.com/office/drawing/2014/main" id="{8CBE4A90-50B2-4478-9505-A82092FDF7E9}"/>
              </a:ext>
            </a:extLst>
          </p:cNvPr>
          <p:cNvSpPr txBox="1"/>
          <p:nvPr/>
        </p:nvSpPr>
        <p:spPr bwMode="auto">
          <a:xfrm>
            <a:off x="2339752" y="2420888"/>
            <a:ext cx="4248472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>
            <a:defPPr>
              <a:defRPr lang="it-IT"/>
            </a:defPPr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2000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2000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2000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2000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>
                <a:solidFill>
                  <a:srgbClr val="0070C0"/>
                </a:solidFill>
                <a:latin typeface="Arial" pitchFamily="34" charset="0"/>
              </a:rPr>
              <a:t>Objective</a:t>
            </a:r>
          </a:p>
          <a:p>
            <a:pPr algn="ctr">
              <a:spcBef>
                <a:spcPct val="50000"/>
              </a:spcBef>
            </a:pPr>
            <a:r>
              <a:rPr lang="en-US" b="1">
                <a:solidFill>
                  <a:srgbClr val="0070C0"/>
                </a:solidFill>
                <a:latin typeface="Arial" pitchFamily="34" charset="0"/>
              </a:rPr>
              <a:t>Alternate between two letters </a:t>
            </a:r>
            <a:r>
              <a:rPr lang="en-US">
                <a:solidFill>
                  <a:srgbClr val="0070C0"/>
                </a:solidFill>
                <a:latin typeface="Arial" pitchFamily="34" charset="0"/>
              </a:rPr>
              <a:t>(or one letter and one symbol)</a:t>
            </a:r>
            <a:endParaRPr lang="en-US" b="1">
              <a:solidFill>
                <a:srgbClr val="0070C0"/>
              </a:solidFill>
              <a:latin typeface="Arial" pitchFamily="34" charset="0"/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709EB7C-45C7-43CA-8595-C737A24311C8}"/>
              </a:ext>
            </a:extLst>
          </p:cNvPr>
          <p:cNvSpPr/>
          <p:nvPr/>
        </p:nvSpPr>
        <p:spPr bwMode="auto">
          <a:xfrm>
            <a:off x="1781690" y="2325943"/>
            <a:ext cx="5364596" cy="1944216"/>
          </a:xfrm>
          <a:prstGeom prst="rect">
            <a:avLst/>
          </a:prstGeom>
          <a:noFill/>
          <a:ln w="9525" cap="flat" cmpd="sng" algn="ctr">
            <a:solidFill>
              <a:srgbClr val="0066C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9DAF3FA-1020-4E17-937E-1D09FC506ECE}"/>
              </a:ext>
            </a:extLst>
          </p:cNvPr>
          <p:cNvSpPr txBox="1"/>
          <p:nvPr/>
        </p:nvSpPr>
        <p:spPr bwMode="auto">
          <a:xfrm>
            <a:off x="395536" y="5301208"/>
            <a:ext cx="849694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Use the SPI DMA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write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and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avoid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the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Hal_Delay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function.</a:t>
            </a:r>
            <a:endParaRPr lang="en-US" sz="1800" err="1">
              <a:solidFill>
                <a:srgbClr val="0070C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8899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hints</a:t>
            </a:r>
          </a:p>
        </p:txBody>
      </p:sp>
      <p:sp>
        <p:nvSpPr>
          <p:cNvPr id="3" name="CasellaDiTesto 2"/>
          <p:cNvSpPr txBox="1"/>
          <p:nvPr/>
        </p:nvSpPr>
        <p:spPr bwMode="auto">
          <a:xfrm>
            <a:off x="107504" y="1052736"/>
            <a:ext cx="8712968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70C0"/>
                </a:solidFill>
                <a:latin typeface="Arial" pitchFamily="34" charset="0"/>
              </a:rPr>
              <a:t>Start from the previous project. Enable the SPI_TX DMA transfer. Beware of how the SPI DMA transfer works.</a:t>
            </a: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>
              <a:solidFill>
                <a:srgbClr val="0070C0"/>
              </a:solidFill>
              <a:latin typeface="Arial" pitchFamily="34" charset="0"/>
            </a:endParaRP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70C0"/>
                </a:solidFill>
                <a:latin typeface="Arial" pitchFamily="34" charset="0"/>
              </a:rPr>
              <a:t>Within the main loop, find a way to change what is shown on the matrix. Keep the interrupt routine code as simple as possible.</a:t>
            </a: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2000">
              <a:solidFill>
                <a:srgbClr val="0070C0"/>
              </a:solidFill>
              <a:latin typeface="Arial" pitchFamily="34" charset="0"/>
            </a:endParaRP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70C0"/>
                </a:solidFill>
                <a:latin typeface="Arial" pitchFamily="34" charset="0"/>
              </a:rPr>
              <a:t>Compile and debug the code.</a:t>
            </a:r>
          </a:p>
        </p:txBody>
      </p:sp>
    </p:spTree>
    <p:extLst>
      <p:ext uri="{BB962C8B-B14F-4D97-AF65-F5344CB8AC3E}">
        <p14:creationId xmlns:p14="http://schemas.microsoft.com/office/powerpoint/2010/main" val="1472438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SPI - Functionality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FB8F451-1256-4459-A60D-462930F06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764704"/>
            <a:ext cx="5760640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1E1B5F0-1115-4E18-8651-9870C44869DD}"/>
              </a:ext>
            </a:extLst>
          </p:cNvPr>
          <p:cNvSpPr txBox="1"/>
          <p:nvPr/>
        </p:nvSpPr>
        <p:spPr bwMode="auto">
          <a:xfrm>
            <a:off x="215516" y="3401478"/>
            <a:ext cx="8712968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MOSI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: Master Out, Slave In</a:t>
            </a:r>
          </a:p>
          <a:p>
            <a:pPr algn="just">
              <a:spcBef>
                <a:spcPct val="50000"/>
              </a:spcBef>
            </a:pP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MISO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: Master In, Slave Out </a:t>
            </a:r>
          </a:p>
          <a:p>
            <a:pPr algn="just">
              <a:spcBef>
                <a:spcPct val="50000"/>
              </a:spcBef>
            </a:pP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SCLK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: Serial Clock</a:t>
            </a:r>
          </a:p>
          <a:p>
            <a:pPr algn="just">
              <a:spcBef>
                <a:spcPct val="50000"/>
              </a:spcBef>
            </a:pPr>
            <a:r>
              <a:rPr lang="en-US" sz="1800">
                <a:solidFill>
                  <a:srgbClr val="0070C0"/>
                </a:solidFill>
              </a:rPr>
              <a:t>Transmissions normally involve two shift registers of some given word-size, such as eight bits. 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During each clock cycle, the master sends a bit on the MOSI line and the slave reads it. At the same time, the slave outputs a bit on the MISO line and the master reads it (“virtual ring topology”)</a:t>
            </a:r>
          </a:p>
          <a:p>
            <a:pPr algn="just">
              <a:spcBef>
                <a:spcPct val="50000"/>
              </a:spcBef>
            </a:pP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Data is shifted out MSB first.</a:t>
            </a:r>
          </a:p>
        </p:txBody>
      </p:sp>
    </p:spTree>
    <p:extLst>
      <p:ext uri="{BB962C8B-B14F-4D97-AF65-F5344CB8AC3E}">
        <p14:creationId xmlns:p14="http://schemas.microsoft.com/office/powerpoint/2010/main" val="3499354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D5890C-E53A-40E7-B18C-7B9562F00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How </a:t>
            </a:r>
            <a:r>
              <a:rPr lang="it-IT" err="1"/>
              <a:t>many</a:t>
            </a:r>
            <a:r>
              <a:rPr lang="it-IT"/>
              <a:t> </a:t>
            </a:r>
            <a:r>
              <a:rPr lang="it-IT" err="1"/>
              <a:t>wires</a:t>
            </a:r>
            <a:r>
              <a:rPr lang="it-IT"/>
              <a:t>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B37C884-4A2B-4F40-B055-3C5B86847738}"/>
              </a:ext>
            </a:extLst>
          </p:cNvPr>
          <p:cNvSpPr txBox="1"/>
          <p:nvPr/>
        </p:nvSpPr>
        <p:spPr bwMode="auto">
          <a:xfrm>
            <a:off x="251520" y="1196752"/>
            <a:ext cx="331236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Often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called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‘4-wires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protocol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’</a:t>
            </a:r>
          </a:p>
        </p:txBody>
      </p:sp>
      <p:sp>
        <p:nvSpPr>
          <p:cNvPr id="5" name="Freccia a destra 4">
            <a:extLst>
              <a:ext uri="{FF2B5EF4-FFF2-40B4-BE49-F238E27FC236}">
                <a16:creationId xmlns:a16="http://schemas.microsoft.com/office/drawing/2014/main" id="{234BC2C0-CF37-43CD-B278-0177E98700DA}"/>
              </a:ext>
            </a:extLst>
          </p:cNvPr>
          <p:cNvSpPr/>
          <p:nvPr/>
        </p:nvSpPr>
        <p:spPr bwMode="auto">
          <a:xfrm>
            <a:off x="3824212" y="1278053"/>
            <a:ext cx="864096" cy="288031"/>
          </a:xfrm>
          <a:prstGeom prst="rightArrow">
            <a:avLst/>
          </a:prstGeom>
          <a:solidFill>
            <a:srgbClr val="0066C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1F739D92-F038-46D0-89D9-C4A27FEE23FA}"/>
              </a:ext>
            </a:extLst>
          </p:cNvPr>
          <p:cNvSpPr/>
          <p:nvPr/>
        </p:nvSpPr>
        <p:spPr>
          <a:xfrm>
            <a:off x="4893780" y="119675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but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you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don’t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always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need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4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wires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!</a:t>
            </a:r>
            <a:endParaRPr lang="it-IT" sz="180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DC845D8-BE9C-4535-930A-72C2AADE4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772816"/>
            <a:ext cx="5760000" cy="23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5194A763-A297-4421-8EE1-AEFB1E867527}"/>
              </a:ext>
            </a:extLst>
          </p:cNvPr>
          <p:cNvSpPr txBox="1"/>
          <p:nvPr/>
        </p:nvSpPr>
        <p:spPr bwMode="auto">
          <a:xfrm>
            <a:off x="257933" y="4376073"/>
            <a:ext cx="8424936" cy="1892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…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but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often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components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have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other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auxilary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pins,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that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might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be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syncronous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to the SCLK or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not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. E.g. :</a:t>
            </a:r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Reset (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sync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or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async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)</a:t>
            </a:r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Output </a:t>
            </a:r>
            <a:r>
              <a:rPr lang="it-IT" sz="1800" err="1">
                <a:solidFill>
                  <a:srgbClr val="0070C0"/>
                </a:solidFill>
                <a:latin typeface="Arial" pitchFamily="34" charset="0"/>
              </a:rPr>
              <a:t>enable</a:t>
            </a: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 (OE)</a:t>
            </a:r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…</a:t>
            </a:r>
          </a:p>
        </p:txBody>
      </p:sp>
      <p:pic>
        <p:nvPicPr>
          <p:cNvPr id="12" name="Immagine 11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D1281D12-7A3F-490B-B477-4A65453910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1769001"/>
            <a:ext cx="5760000" cy="230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25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AACAEF-399E-B5E0-6E72-1A9A9D3A8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Multi-slave configurations</a:t>
            </a:r>
            <a:endParaRPr lang="it-IT"/>
          </a:p>
        </p:txBody>
      </p:sp>
      <p:pic>
        <p:nvPicPr>
          <p:cNvPr id="6" name="Immagine 5" descr="Immagine che contiene testo, schermata, Biglietto Post-it, Carattere&#10;&#10;Descrizione generata automaticamente">
            <a:extLst>
              <a:ext uri="{FF2B5EF4-FFF2-40B4-BE49-F238E27FC236}">
                <a16:creationId xmlns:a16="http://schemas.microsoft.com/office/drawing/2014/main" id="{F2F7FED1-CE98-F191-30A7-061D94B30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908720"/>
            <a:ext cx="5184576" cy="411309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347EBCD-07FF-C360-5D74-901AAD45DADF}"/>
              </a:ext>
            </a:extLst>
          </p:cNvPr>
          <p:cNvSpPr txBox="1"/>
          <p:nvPr/>
        </p:nvSpPr>
        <p:spPr bwMode="auto">
          <a:xfrm>
            <a:off x="395536" y="4941168"/>
            <a:ext cx="4356484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Independent slaves:</a:t>
            </a:r>
          </a:p>
          <a:p>
            <a:pPr algn="just">
              <a:spcBef>
                <a:spcPct val="50000"/>
              </a:spcBef>
            </a:pPr>
            <a:r>
              <a:rPr lang="en-US" sz="1800">
                <a:solidFill>
                  <a:srgbClr val="0070C0"/>
                </a:solidFill>
                <a:latin typeface="Arial" pitchFamily="34" charset="0"/>
                <a:sym typeface="Wingdings" panose="05000000000000000000" pitchFamily="2" charset="2"/>
              </a:rPr>
              <a:t>Every slave has an independent SS line. Requires the slave to enter a tri-state (high-impedance) mode of its MISO output when not selected. </a:t>
            </a:r>
          </a:p>
        </p:txBody>
      </p:sp>
    </p:spTree>
    <p:extLst>
      <p:ext uri="{BB962C8B-B14F-4D97-AF65-F5344CB8AC3E}">
        <p14:creationId xmlns:p14="http://schemas.microsoft.com/office/powerpoint/2010/main" val="2392750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Multi-slave configurations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1E1B5F0-1115-4E18-8651-9870C44869DD}"/>
              </a:ext>
            </a:extLst>
          </p:cNvPr>
          <p:cNvSpPr txBox="1"/>
          <p:nvPr/>
        </p:nvSpPr>
        <p:spPr bwMode="auto">
          <a:xfrm>
            <a:off x="208981" y="3988718"/>
            <a:ext cx="4356484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Independent slaves:</a:t>
            </a:r>
          </a:p>
          <a:p>
            <a:pPr algn="just">
              <a:spcBef>
                <a:spcPct val="50000"/>
              </a:spcBef>
            </a:pPr>
            <a:r>
              <a:rPr lang="en-US" sz="1800">
                <a:solidFill>
                  <a:srgbClr val="0070C0"/>
                </a:solidFill>
                <a:latin typeface="Arial" pitchFamily="34" charset="0"/>
                <a:sym typeface="Wingdings" panose="05000000000000000000" pitchFamily="2" charset="2"/>
              </a:rPr>
              <a:t>Every slave has an independent SS line. Requires the slave to enter a tri-state (high impedance) mode of its MISO output when not selected.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73EE8D6-C1A9-4F7B-AE40-B5BCE1708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340768"/>
            <a:ext cx="333375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BDF0EF31-76C3-46AB-A2E1-13AA5D58A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291993"/>
            <a:ext cx="333375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8B82B934-1D63-4361-A3E4-FAEE24BA5148}"/>
              </a:ext>
            </a:extLst>
          </p:cNvPr>
          <p:cNvSpPr txBox="1"/>
          <p:nvPr/>
        </p:nvSpPr>
        <p:spPr bwMode="auto">
          <a:xfrm>
            <a:off x="4606957" y="4021229"/>
            <a:ext cx="4356484" cy="13388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Daisy chain:</a:t>
            </a:r>
          </a:p>
          <a:p>
            <a:pPr algn="just">
              <a:spcBef>
                <a:spcPct val="50000"/>
              </a:spcBef>
            </a:pPr>
            <a:r>
              <a:rPr lang="en-US" sz="1800">
                <a:solidFill>
                  <a:srgbClr val="0070C0"/>
                </a:solidFill>
                <a:latin typeface="Arial" pitchFamily="34" charset="0"/>
                <a:sym typeface="Wingdings" panose="05000000000000000000" pitchFamily="2" charset="2"/>
              </a:rPr>
              <a:t>A single SS line is shared by all devices. Communication is handled like a shift register.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DEB5491-85C4-432D-9E83-A5D9613476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83" y="1101132"/>
            <a:ext cx="4602879" cy="45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5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Clock </a:t>
            </a:r>
            <a:r>
              <a:rPr lang="en-US" err="1"/>
              <a:t>POLarity</a:t>
            </a:r>
            <a:r>
              <a:rPr lang="en-US"/>
              <a:t> &amp; Clock </a:t>
            </a:r>
            <a:r>
              <a:rPr lang="en-US" err="1"/>
              <a:t>PHAse</a:t>
            </a:r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1E1B5F0-1115-4E18-8651-9870C44869DD}"/>
              </a:ext>
            </a:extLst>
          </p:cNvPr>
          <p:cNvSpPr txBox="1"/>
          <p:nvPr/>
        </p:nvSpPr>
        <p:spPr bwMode="auto">
          <a:xfrm>
            <a:off x="215516" y="3633941"/>
            <a:ext cx="8712968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CPOL = 0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  <a:sym typeface="Wingdings" panose="05000000000000000000" pitchFamily="2" charset="2"/>
              </a:rPr>
              <a:t> Clock idles at ‘0’; the leading edge is a rising edge.</a:t>
            </a:r>
          </a:p>
          <a:p>
            <a:pPr algn="just">
              <a:spcBef>
                <a:spcPct val="50000"/>
              </a:spcBef>
            </a:pP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CPOL = 1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  <a:sym typeface="Wingdings" panose="05000000000000000000" pitchFamily="2" charset="2"/>
              </a:rPr>
              <a:t> Clock idles at ‘1’; the leading edge is a falling edge.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09C5274-2A89-4A57-989C-9B364729A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692696"/>
            <a:ext cx="4464496" cy="2600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19C89476-9291-4B3C-AD27-4CCA540810CF}"/>
              </a:ext>
            </a:extLst>
          </p:cNvPr>
          <p:cNvSpPr txBox="1"/>
          <p:nvPr/>
        </p:nvSpPr>
        <p:spPr bwMode="auto">
          <a:xfrm>
            <a:off x="215516" y="4549477"/>
            <a:ext cx="8568952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CPHA = 0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  <a:sym typeface="Wingdings" panose="05000000000000000000" pitchFamily="2" charset="2"/>
              </a:rPr>
              <a:t> Data changes on the trailing edge of the previous clock (i.e. is sampled on the leading edge, when its value is constant)</a:t>
            </a:r>
          </a:p>
          <a:p>
            <a:pPr algn="just">
              <a:spcBef>
                <a:spcPct val="50000"/>
              </a:spcBef>
            </a:pP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CPHA = 1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 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  <a:sym typeface="Wingdings" panose="05000000000000000000" pitchFamily="2" charset="2"/>
              </a:rPr>
              <a:t> Data changes on the leading edge of the current clock (i.e. is sampled on the trailing edge).</a:t>
            </a:r>
          </a:p>
          <a:p>
            <a:pPr algn="r">
              <a:spcBef>
                <a:spcPct val="50000"/>
              </a:spcBef>
            </a:pPr>
            <a:endParaRPr lang="it-IT" sz="1200" err="1">
              <a:solidFill>
                <a:srgbClr val="0070C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508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5090F7-329A-481A-B78F-2C500B328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SPI mode</a:t>
            </a:r>
          </a:p>
        </p:txBody>
      </p:sp>
      <p:pic>
        <p:nvPicPr>
          <p:cNvPr id="4" name="Immagine 3" descr="Immagine che contiene mappa&#10;&#10;Descrizione generata automaticamente">
            <a:extLst>
              <a:ext uri="{FF2B5EF4-FFF2-40B4-BE49-F238E27FC236}">
                <a16:creationId xmlns:a16="http://schemas.microsoft.com/office/drawing/2014/main" id="{37030356-8683-4435-A242-2B13812CC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63" y="1443818"/>
            <a:ext cx="7552074" cy="3970364"/>
          </a:xfrm>
          <a:prstGeom prst="rect">
            <a:avLst/>
          </a:prstGeom>
        </p:spPr>
      </p:pic>
      <p:sp>
        <p:nvSpPr>
          <p:cNvPr id="5" name="Ovale 4">
            <a:extLst>
              <a:ext uri="{FF2B5EF4-FFF2-40B4-BE49-F238E27FC236}">
                <a16:creationId xmlns:a16="http://schemas.microsoft.com/office/drawing/2014/main" id="{F55783BC-6875-43B0-9558-4898B9F5EA04}"/>
              </a:ext>
            </a:extLst>
          </p:cNvPr>
          <p:cNvSpPr/>
          <p:nvPr/>
        </p:nvSpPr>
        <p:spPr bwMode="auto">
          <a:xfrm rot="19757770">
            <a:off x="5076056" y="5013176"/>
            <a:ext cx="576064" cy="401006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853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E82D45-225E-46DB-B1B2-2914CBBB9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Pros</a:t>
            </a:r>
            <a:r>
              <a:rPr lang="it-IT"/>
              <a:t> and cons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E180BAE-653C-4221-BD47-9141E34DE24D}"/>
              </a:ext>
            </a:extLst>
          </p:cNvPr>
          <p:cNvSpPr txBox="1"/>
          <p:nvPr/>
        </p:nvSpPr>
        <p:spPr bwMode="auto">
          <a:xfrm>
            <a:off x="372696" y="1124744"/>
            <a:ext cx="4176464" cy="55861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>
                <a:solidFill>
                  <a:srgbClr val="0070C0"/>
                </a:solidFill>
                <a:latin typeface="Arial" pitchFamily="34" charset="0"/>
              </a:rPr>
              <a:t>Pros:</a:t>
            </a:r>
          </a:p>
          <a:p>
            <a:pPr marL="171450" indent="-1714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Full duplex communication</a:t>
            </a:r>
          </a:p>
          <a:p>
            <a:pPr marL="171450" indent="-1714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Push-pull drivers provide good signal integrity (and high speed)</a:t>
            </a:r>
          </a:p>
          <a:p>
            <a:pPr marL="171450" indent="-1714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rgbClr val="0070C0"/>
                </a:solidFill>
                <a:latin typeface="Arial" pitchFamily="34" charset="0"/>
              </a:rPr>
              <a:t>Higher speed </a:t>
            </a: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compared to I2C</a:t>
            </a:r>
          </a:p>
          <a:p>
            <a:pPr marL="171450" indent="-1714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Complete protocol flexibility (not limited to 8-bit words)</a:t>
            </a:r>
          </a:p>
          <a:p>
            <a:pPr marL="171450" indent="-1714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Very simple hardware interface</a:t>
            </a:r>
          </a:p>
          <a:p>
            <a:pPr marL="628650" lvl="1" indent="-1714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Often less circuitry, hence less power dissipated</a:t>
            </a:r>
          </a:p>
          <a:p>
            <a:pPr marL="628650" lvl="1" indent="-1714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Slaves don’t need oscillators</a:t>
            </a:r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  <a:latin typeface="Arial" pitchFamily="34" charset="0"/>
              </a:rPr>
              <a:t>Very simple software implementation</a:t>
            </a:r>
          </a:p>
          <a:p>
            <a:pPr marL="171450" indent="-171450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1800">
              <a:solidFill>
                <a:srgbClr val="0070C0"/>
              </a:solidFill>
              <a:latin typeface="Arial" pitchFamily="34" charset="0"/>
            </a:endParaRPr>
          </a:p>
          <a:p>
            <a:pPr marL="171450" indent="-171450" algn="r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sz="1200">
              <a:solidFill>
                <a:srgbClr val="0070C0"/>
              </a:solidFill>
              <a:latin typeface="Arial" pitchFamily="34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B26540D-93AB-4D6B-AF8E-706DA3F309C9}"/>
              </a:ext>
            </a:extLst>
          </p:cNvPr>
          <p:cNvSpPr txBox="1"/>
          <p:nvPr/>
        </p:nvSpPr>
        <p:spPr bwMode="auto">
          <a:xfrm>
            <a:off x="4788024" y="1124744"/>
            <a:ext cx="4176464" cy="5170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it-IT" b="1">
                <a:solidFill>
                  <a:srgbClr val="0070C0"/>
                </a:solidFill>
                <a:latin typeface="Arial" pitchFamily="34" charset="0"/>
              </a:rPr>
              <a:t>Cons:</a:t>
            </a:r>
          </a:p>
          <a:p>
            <a:pPr marL="269875" indent="-269875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</a:rPr>
              <a:t>Requires </a:t>
            </a:r>
            <a:r>
              <a:rPr lang="en-US" sz="1800" b="1">
                <a:solidFill>
                  <a:srgbClr val="0070C0"/>
                </a:solidFill>
              </a:rPr>
              <a:t>more pins </a:t>
            </a:r>
            <a:r>
              <a:rPr lang="en-US" sz="1800">
                <a:solidFill>
                  <a:srgbClr val="0070C0"/>
                </a:solidFill>
              </a:rPr>
              <a:t>on IC packages than I2C</a:t>
            </a:r>
            <a:r>
              <a:rPr lang="en-US" sz="1800">
                <a:solidFill>
                  <a:srgbClr val="0070C0"/>
                </a:solidFill>
                <a:hlinkClick r:id="rId2" tooltip="I²C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US" sz="1800">
              <a:solidFill>
                <a:srgbClr val="0070C0"/>
              </a:solidFill>
            </a:endParaRPr>
          </a:p>
          <a:p>
            <a:pPr marL="269875" indent="-269875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</a:rPr>
              <a:t>No hardware slave acknowledgment (the master could be transmitting to nowhere and not know it)</a:t>
            </a:r>
          </a:p>
          <a:p>
            <a:pPr marL="269875" indent="-269875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</a:rPr>
              <a:t>Typically supports only one master device (depends on device's hardware implementation)</a:t>
            </a:r>
          </a:p>
          <a:p>
            <a:pPr marL="269875" indent="-269875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</a:rPr>
              <a:t> Only handles short distances</a:t>
            </a:r>
            <a:endParaRPr lang="it-IT" sz="1800">
              <a:solidFill>
                <a:srgbClr val="0070C0"/>
              </a:solidFill>
              <a:latin typeface="Arial" pitchFamily="34" charset="0"/>
            </a:endParaRPr>
          </a:p>
          <a:p>
            <a:pPr marL="269875" indent="-269875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70C0"/>
                </a:solidFill>
              </a:rPr>
              <a:t>Many existing variations, making it difficult to find development tools like host adapters that support those variations</a:t>
            </a:r>
          </a:p>
          <a:p>
            <a:pPr algn="r">
              <a:spcBef>
                <a:spcPct val="50000"/>
              </a:spcBef>
            </a:pPr>
            <a:r>
              <a:rPr lang="it-IT" sz="1800">
                <a:solidFill>
                  <a:srgbClr val="0070C0"/>
                </a:solidFill>
                <a:latin typeface="Arial" pitchFamily="34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801855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Struttura predefinita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ruttura predefinit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it-IT" altLang="it-IT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  <a:effectLst/>
      </a:spPr>
      <a:bodyPr>
        <a:spAutoFit/>
      </a:bodyPr>
      <a:lstStyle>
        <a:defPPr algn="r">
          <a:spcBef>
            <a:spcPct val="50000"/>
          </a:spcBef>
          <a:defRPr sz="1200" dirty="0" err="1">
            <a:solidFill>
              <a:srgbClr val="0070C0"/>
            </a:solidFill>
            <a:latin typeface="Arial" pitchFamily="34" charset="0"/>
          </a:defRPr>
        </a:defPPr>
      </a:lstStyle>
    </a:txDef>
  </a:objectDefaults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CC7D3075CCB0D45893EED3D456A237D" ma:contentTypeVersion="10" ma:contentTypeDescription="Creare un nuovo documento." ma:contentTypeScope="" ma:versionID="2ab3f9c52a8ca957634153af529be9ea">
  <xsd:schema xmlns:xsd="http://www.w3.org/2001/XMLSchema" xmlns:xs="http://www.w3.org/2001/XMLSchema" xmlns:p="http://schemas.microsoft.com/office/2006/metadata/properties" xmlns:ns2="82c6935f-5c16-4955-8fef-d1e54bad004b" targetNamespace="http://schemas.microsoft.com/office/2006/metadata/properties" ma:root="true" ma:fieldsID="fc3cb981e987a18ba77090306ce8d13d" ns2:_="">
    <xsd:import namespace="82c6935f-5c16-4955-8fef-d1e54bad004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c6935f-5c16-4955-8fef-d1e54bad00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293728B-BE05-425C-A3FD-B748E4B6FB0C}">
  <ds:schemaRefs>
    <ds:schemaRef ds:uri="82c6935f-5c16-4955-8fef-d1e54bad004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FDBB770-5846-4FF2-9153-D3638C8CBB6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37ABE0F-EE38-45A5-A63A-AA4E34408116}">
  <ds:schemaRefs>
    <ds:schemaRef ds:uri="82c6935f-5c16-4955-8fef-d1e54bad004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(4:3)</PresentationFormat>
  <Slides>26</Slides>
  <Notes>17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Struttura predefinita</vt:lpstr>
      <vt:lpstr>PowerPoint Presentation</vt:lpstr>
      <vt:lpstr>SPI</vt:lpstr>
      <vt:lpstr>SPI - Functionality</vt:lpstr>
      <vt:lpstr>How many wires?</vt:lpstr>
      <vt:lpstr>Multi-slave configurations</vt:lpstr>
      <vt:lpstr>Multi-slave configurations</vt:lpstr>
      <vt:lpstr>Clock POLarity &amp; Clock PHAse</vt:lpstr>
      <vt:lpstr>SPI mode</vt:lpstr>
      <vt:lpstr>Pros and cons</vt:lpstr>
      <vt:lpstr>SPI – STM32F401</vt:lpstr>
      <vt:lpstr>SPI configuration</vt:lpstr>
      <vt:lpstr>HAL functions</vt:lpstr>
      <vt:lpstr>SPI – LED Matrix</vt:lpstr>
      <vt:lpstr>SPI – LED Matrix Overview</vt:lpstr>
      <vt:lpstr>LED Matrix – Shift Register</vt:lpstr>
      <vt:lpstr>LED Matrix – Shift Register</vt:lpstr>
      <vt:lpstr>LED Matrix – Overview</vt:lpstr>
      <vt:lpstr>LED - Light Emitting Diode </vt:lpstr>
      <vt:lpstr>Data transfer to the led matrix(1)</vt:lpstr>
      <vt:lpstr>Data transfer to the led matrix(2)</vt:lpstr>
      <vt:lpstr>5 × 7 font example</vt:lpstr>
      <vt:lpstr>LED matrix computation</vt:lpstr>
      <vt:lpstr>Project 1a – Write a single letter</vt:lpstr>
      <vt:lpstr>Project hints</vt:lpstr>
      <vt:lpstr>Project 1b – Alternate between letters</vt:lpstr>
      <vt:lpstr>Project hints</vt:lpstr>
    </vt:vector>
  </TitlesOfParts>
  <Company>siwa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Systems</dc:title>
  <dc:creator>Dr. Federica VILLA</dc:creator>
  <cp:revision>1</cp:revision>
  <cp:lastPrinted>2014-10-13T15:16:28Z</cp:lastPrinted>
  <dcterms:created xsi:type="dcterms:W3CDTF">2003-06-16T09:31:13Z</dcterms:created>
  <dcterms:modified xsi:type="dcterms:W3CDTF">2023-11-13T11:32:57Z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0x010100FCC7D3075CCB0D45893EED3D456A237D</vt:lpwstr>
  </property>
</Properties>
</file>

<file path=docProps/thumbnail.jpeg>
</file>